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7" r:id="rId6"/>
    <p:sldId id="256" r:id="rId7"/>
    <p:sldId id="376" r:id="rId8"/>
    <p:sldId id="382" r:id="rId9"/>
    <p:sldId id="284" r:id="rId10"/>
    <p:sldId id="259" r:id="rId11"/>
    <p:sldId id="285" r:id="rId12"/>
    <p:sldId id="288" r:id="rId13"/>
    <p:sldId id="426" r:id="rId14"/>
    <p:sldId id="383" r:id="rId15"/>
    <p:sldId id="387" r:id="rId16"/>
    <p:sldId id="380" r:id="rId17"/>
    <p:sldId id="381" r:id="rId18"/>
    <p:sldId id="390" r:id="rId19"/>
    <p:sldId id="386" r:id="rId20"/>
    <p:sldId id="421" r:id="rId21"/>
    <p:sldId id="418" r:id="rId22"/>
    <p:sldId id="398" r:id="rId23"/>
    <p:sldId id="397" r:id="rId24"/>
    <p:sldId id="371" r:id="rId25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7BF411-158E-3F54-FA14-D36A1E0C98DB}" name="Souto Correa Advogados" initials="SC" userId="Souto Correa Advogados" providerId="None"/>
  <p188:author id="{FE1B9D32-9B7A-64B7-A8A8-266C4AEF7947}" name="Julia Klarmann | Souto Correa" initials="JK" userId="S::julia.klarmann@soutocorrea.com.br::075389de-7e46-4b1e-b1ba-6a0dae29965e" providerId="AD"/>
  <p188:author id="{36B99B4F-1207-7018-C7C5-609B92FCE98E}" name="Rodrigo Cantali | Souto Correa" initials="RC" userId="S::rodrigo.cantali@soutocorrea.com.br::4a388991-0b52-41a1-a885-e8b2adc99cf5" providerId="AD"/>
  <p188:author id="{CCBE9F85-693C-B9A3-C903-A3EAE1B36875}" name="Sofia Jardim | Souto Correa" initials="SJ" userId="S::sofia.jardim@soutocorrea.com.br::30dc6542-99f6-4869-810e-e7f0fe37df0a" providerId="AD"/>
  <p188:author id="{F979ADD5-3A05-D0AF-3490-7AA9D5D2C14B}" name="Gabriella de Salvio | Souto Correa" initials="GL" userId="S::gabriella.salvio@soutocorrea.com.br::4de8a014-d523-4f9c-bb70-de6cbfdd52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webber oliveira" initials="awo" lastIdx="2" clrIdx="0">
    <p:extLst>
      <p:ext uri="{19B8F6BF-5375-455C-9EA6-DF929625EA0E}">
        <p15:presenceInfo xmlns:p15="http://schemas.microsoft.com/office/powerpoint/2012/main" userId="9703b916e30d7c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27"/>
    <a:srgbClr val="F14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79202" autoAdjust="0"/>
  </p:normalViewPr>
  <p:slideViewPr>
    <p:cSldViewPr snapToGrid="0">
      <p:cViewPr varScale="1">
        <p:scale>
          <a:sx n="50" d="100"/>
          <a:sy n="50" d="100"/>
        </p:scale>
        <p:origin x="11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notesMaster" Target="notesMasters/notesMaster1.xml" Id="rId26" /><Relationship Type="http://schemas.openxmlformats.org/officeDocument/2006/relationships/customXml" Target="../customXml/item3.xml" Id="rId3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viewProps" Target="viewProps.xml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microsoft.com/office/2018/10/relationships/authors" Target="authors.xml" Id="rId32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presProps" Target="presProps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tableStyles" Target="tableStyles.xml" Id="rId31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commentAuthors" Target="commentAuthors.xml" Id="rId27" /><Relationship Type="http://schemas.openxmlformats.org/officeDocument/2006/relationships/theme" Target="theme/theme1.xml" Id="rId30" /><Relationship Type="http://schemas.openxmlformats.org/officeDocument/2006/relationships/customXml" Target="/customXML/item4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E87454-8DCF-4174-AE64-2996D8A16500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73B04A-6363-4014-B587-F8522162E5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4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B04A-6363-4014-B587-F8522162E54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1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5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42CC1-62BF-EBDD-2386-2E88D9C4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59222D-7273-4779-B119-802481BC0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DE01266-752E-AF8E-1913-F02142ADD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BA3014-0D6B-060D-A47F-705578974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9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56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30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AA541-9B97-2319-B263-F45E7B2D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1F2B74-27D9-2C9C-23D9-F91F85552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E7A8BC-83A5-BB57-3702-681DA0727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7DA3CC-DE69-EEBA-4F61-CC6A08422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15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D4B5-D1C0-2577-81B8-DCD592BD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BF7131-9A40-2ED2-A7CD-733FF54E4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C6B76B-42CA-E9BC-539F-794EC47A3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C18400-A361-DCAC-5051-AEBC260E4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34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71F5-CC82-44EE-C404-3DD1FCEA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00CC08-DA37-A253-3455-C4525ECA9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E9ACE7-4056-08E9-BF48-093C60EC2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887659-756B-FFB4-241F-7C20E38CC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6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D09E-2864-739D-0ABC-2CB3DE2EF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41356B-63CD-0F87-767A-6380215D1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1A458A6-385C-B284-7169-9B20F0EA0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B9F23F-BF62-62C3-E160-3A885893E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3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38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09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64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6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4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8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AF10A-DEE5-0219-920D-1FA37112D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2BA5C4-D5A2-F8F9-2113-8C1506E48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3D49E4-9274-8C0E-76CD-194326F72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6F7C91-86B4-85E3-2418-BE76F3640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0DB30-FB07-4542-9527-CF766964200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58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instagram.com/souto.correa/" TargetMode="External"/><Relationship Id="rId18" Type="http://schemas.openxmlformats.org/officeDocument/2006/relationships/image" Target="../media/image22.svg"/><Relationship Id="rId3" Type="http://schemas.openxmlformats.org/officeDocument/2006/relationships/hyperlink" Target="http://www.soutocorrea.com/" TargetMode="External"/><Relationship Id="rId7" Type="http://schemas.openxmlformats.org/officeDocument/2006/relationships/hyperlink" Target="https://www.facebook.com/soutocorrea" TargetMode="External"/><Relationship Id="rId12" Type="http://schemas.openxmlformats.org/officeDocument/2006/relationships/image" Target="../media/image18.svg"/><Relationship Id="rId17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hyperlink" Target="https://open.spotify.com/show/3cV4HWukzNk2jbKjkb38rC?si=6fs5rFO0T1yhXGMlMwzmDw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svg"/><Relationship Id="rId10" Type="http://schemas.openxmlformats.org/officeDocument/2006/relationships/hyperlink" Target="https://www.youtube.com/c/SoutoCorreaAdvogados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s://www.linkedin.com/company/soutocorrea" TargetMode="External"/><Relationship Id="rId9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UTO CORREA CAPA-01.png" descr="SOUTO CORREA CAPA-01.png">
            <a:extLst>
              <a:ext uri="{FF2B5EF4-FFF2-40B4-BE49-F238E27FC236}">
                <a16:creationId xmlns:a16="http://schemas.microsoft.com/office/drawing/2014/main" id="{EAD9906B-F965-417C-854B-052B449C4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92" y="0"/>
            <a:ext cx="1093195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OUTO CORREA CAPA-01.png" descr="SOUTO CORREA CAPA-01.png">
            <a:extLst>
              <a:ext uri="{FF2B5EF4-FFF2-40B4-BE49-F238E27FC236}">
                <a16:creationId xmlns:a16="http://schemas.microsoft.com/office/drawing/2014/main" id="{D779098B-3602-430C-84D3-532DEECFE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2490" y="2338796"/>
            <a:ext cx="879510" cy="2180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143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2" indent="0" algn="ctr">
              <a:buNone/>
              <a:defRPr sz="2000"/>
            </a:lvl2pPr>
            <a:lvl3pPr marL="914281" indent="0" algn="ctr">
              <a:buNone/>
              <a:defRPr sz="1801"/>
            </a:lvl3pPr>
            <a:lvl4pPr marL="1371423" indent="0" algn="ctr">
              <a:buNone/>
              <a:defRPr sz="1600"/>
            </a:lvl4pPr>
            <a:lvl5pPr marL="1828563" indent="0" algn="ctr">
              <a:buNone/>
              <a:defRPr sz="1600"/>
            </a:lvl5pPr>
            <a:lvl6pPr marL="2285705" indent="0" algn="ctr">
              <a:buNone/>
              <a:defRPr sz="1600"/>
            </a:lvl6pPr>
            <a:lvl7pPr marL="2742846" indent="0" algn="ctr">
              <a:buNone/>
              <a:defRPr sz="1600"/>
            </a:lvl7pPr>
            <a:lvl8pPr marL="3199987" indent="0" algn="ctr">
              <a:buNone/>
              <a:defRPr sz="1600"/>
            </a:lvl8pPr>
            <a:lvl9pPr marL="365712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A695-C532-4A2C-BA7F-A791575A5D70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65B9-91DA-4A39-8F57-BF3FF2CACD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0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A695-C532-4A2C-BA7F-A791575A5D70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65B9-91DA-4A39-8F57-BF3FF2CACD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47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>
            <a:extLst>
              <a:ext uri="{FF2B5EF4-FFF2-40B4-BE49-F238E27FC236}">
                <a16:creationId xmlns:a16="http://schemas.microsoft.com/office/drawing/2014/main" id="{493B338C-B855-4AE0-8DBB-5083E0B3189B}"/>
              </a:ext>
            </a:extLst>
          </p:cNvPr>
          <p:cNvGrpSpPr/>
          <p:nvPr userDrawn="1"/>
        </p:nvGrpSpPr>
        <p:grpSpPr>
          <a:xfrm>
            <a:off x="0" y="0"/>
            <a:ext cx="12203299" cy="6858000"/>
            <a:chOff x="0" y="6350"/>
            <a:chExt cx="24384000" cy="13703300"/>
          </a:xfrm>
        </p:grpSpPr>
        <p:pic>
          <p:nvPicPr>
            <p:cNvPr id="9" name="FRAMES-04.png" descr="FRAMES-04.png">
              <a:extLst>
                <a:ext uri="{FF2B5EF4-FFF2-40B4-BE49-F238E27FC236}">
                  <a16:creationId xmlns:a16="http://schemas.microsoft.com/office/drawing/2014/main" id="{223E95BF-2E33-4627-9E81-BEE4C2FE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50"/>
              <a:ext cx="24384000" cy="137033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LOGO-04.png" descr="LOGO-04.png">
              <a:extLst>
                <a:ext uri="{FF2B5EF4-FFF2-40B4-BE49-F238E27FC236}">
                  <a16:creationId xmlns:a16="http://schemas.microsoft.com/office/drawing/2014/main" id="{259D882D-DEAA-434B-8FA2-60D4C3928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6350"/>
              <a:ext cx="24384000" cy="137033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Espaço Reservado para Texto 6">
            <a:extLst>
              <a:ext uri="{FF2B5EF4-FFF2-40B4-BE49-F238E27FC236}">
                <a16:creationId xmlns:a16="http://schemas.microsoft.com/office/drawing/2014/main" id="{E477CE05-39C6-4E8E-9022-4075D4E7B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314" y="889231"/>
            <a:ext cx="7165398" cy="648000"/>
          </a:xfrm>
        </p:spPr>
        <p:txBody>
          <a:bodyPr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Avenir Heavy" panose="020B0703020203020204" pitchFamily="34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7293D8F-997E-4979-BC11-93B29C228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1770063"/>
            <a:ext cx="10922000" cy="41989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venir Book" panose="02000503020000020003" pitchFamily="2" charset="0"/>
              </a:defRPr>
            </a:lvl1pPr>
            <a:lvl2pPr>
              <a:defRPr sz="1200">
                <a:latin typeface="Avenir Book" panose="02000503020000020003" pitchFamily="2" charset="0"/>
              </a:defRPr>
            </a:lvl2pPr>
            <a:lvl3pPr>
              <a:defRPr sz="1200">
                <a:latin typeface="Avenir Book" panose="02000503020000020003" pitchFamily="2" charset="0"/>
              </a:defRPr>
            </a:lvl3pPr>
            <a:lvl4pPr>
              <a:defRPr sz="1200">
                <a:latin typeface="Avenir Book" panose="02000503020000020003" pitchFamily="2" charset="0"/>
              </a:defRPr>
            </a:lvl4pPr>
            <a:lvl5pPr>
              <a:defRPr sz="1200">
                <a:latin typeface="Avenir Book" panose="02000503020000020003" pitchFamily="2" charset="0"/>
              </a:defRPr>
            </a:lvl5pPr>
          </a:lstStyle>
          <a:p>
            <a:pPr lvl="0"/>
            <a:r>
              <a:rPr lang="pt-BR"/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344959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7821685-9523-49ED-AFCE-91EB59150A22}"/>
              </a:ext>
            </a:extLst>
          </p:cNvPr>
          <p:cNvGrpSpPr/>
          <p:nvPr userDrawn="1"/>
        </p:nvGrpSpPr>
        <p:grpSpPr>
          <a:xfrm>
            <a:off x="0" y="6002934"/>
            <a:ext cx="12246583" cy="837269"/>
            <a:chOff x="0" y="12042576"/>
            <a:chExt cx="24384000" cy="1667074"/>
          </a:xfrm>
        </p:grpSpPr>
        <p:pic>
          <p:nvPicPr>
            <p:cNvPr id="7" name="FRAMES-03.png" descr="FRAMES-03.png">
              <a:extLst>
                <a:ext uri="{FF2B5EF4-FFF2-40B4-BE49-F238E27FC236}">
                  <a16:creationId xmlns:a16="http://schemas.microsoft.com/office/drawing/2014/main" id="{3F123A9A-3061-45B7-9FE7-476D546BCE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2402616"/>
              <a:ext cx="24384000" cy="13070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LOGO-04.png" descr="LOGO-04.png">
              <a:extLst>
                <a:ext uri="{FF2B5EF4-FFF2-40B4-BE49-F238E27FC236}">
                  <a16:creationId xmlns:a16="http://schemas.microsoft.com/office/drawing/2014/main" id="{613A7313-73B1-49D0-837F-F6CDED53D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16936" y="12042576"/>
              <a:ext cx="3767064" cy="1667074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CD9A0503-493B-4320-847A-0D2CE5A484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" y="514774"/>
            <a:ext cx="612000" cy="612000"/>
          </a:xfrm>
          <a:prstGeom prst="rect">
            <a:avLst/>
          </a:prstGeom>
        </p:spPr>
      </p:pic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602D08B7-7057-4795-8282-E2A46B318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4900" y="548026"/>
            <a:ext cx="7165398" cy="648000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tx1"/>
                </a:solidFill>
                <a:latin typeface="Avenir Heavy" panose="020B0703020203020204" pitchFamily="34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92CA0C7C-F22B-45EF-844E-3C838AD2C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1409701"/>
            <a:ext cx="10191750" cy="44767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venir Book" panose="02000503020000020003" pitchFamily="2" charset="0"/>
              </a:defRPr>
            </a:lvl1pPr>
            <a:lvl2pPr>
              <a:defRPr sz="1200">
                <a:latin typeface="Avenir Book" panose="02000503020000020003" pitchFamily="2" charset="0"/>
              </a:defRPr>
            </a:lvl2pPr>
            <a:lvl3pPr>
              <a:defRPr sz="1200">
                <a:latin typeface="Avenir Book" panose="02000503020000020003" pitchFamily="2" charset="0"/>
              </a:defRPr>
            </a:lvl3pPr>
            <a:lvl4pPr>
              <a:defRPr sz="1200">
                <a:latin typeface="Avenir Book" panose="02000503020000020003" pitchFamily="2" charset="0"/>
              </a:defRPr>
            </a:lvl4pPr>
            <a:lvl5pPr>
              <a:defRPr sz="1200">
                <a:latin typeface="Avenir Book" panose="02000503020000020003" pitchFamily="2" charset="0"/>
              </a:defRPr>
            </a:lvl5pPr>
          </a:lstStyle>
          <a:p>
            <a:pPr lvl="0"/>
            <a:r>
              <a:rPr lang="pt-BR"/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9231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7821685-9523-49ED-AFCE-91EB59150A22}"/>
              </a:ext>
            </a:extLst>
          </p:cNvPr>
          <p:cNvGrpSpPr/>
          <p:nvPr userDrawn="1"/>
        </p:nvGrpSpPr>
        <p:grpSpPr>
          <a:xfrm>
            <a:off x="0" y="6002934"/>
            <a:ext cx="12246583" cy="837269"/>
            <a:chOff x="0" y="12042576"/>
            <a:chExt cx="24384000" cy="1667074"/>
          </a:xfrm>
        </p:grpSpPr>
        <p:pic>
          <p:nvPicPr>
            <p:cNvPr id="7" name="FRAMES-03.png" descr="FRAMES-03.png">
              <a:extLst>
                <a:ext uri="{FF2B5EF4-FFF2-40B4-BE49-F238E27FC236}">
                  <a16:creationId xmlns:a16="http://schemas.microsoft.com/office/drawing/2014/main" id="{3F123A9A-3061-45B7-9FE7-476D546BCE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2402616"/>
              <a:ext cx="24384000" cy="13070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LOGO-04.png" descr="LOGO-04.png">
              <a:extLst>
                <a:ext uri="{FF2B5EF4-FFF2-40B4-BE49-F238E27FC236}">
                  <a16:creationId xmlns:a16="http://schemas.microsoft.com/office/drawing/2014/main" id="{613A7313-73B1-49D0-837F-F6CDED53D6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16936" y="12042576"/>
              <a:ext cx="3767064" cy="166707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92CA0C7C-F22B-45EF-844E-3C838AD2C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8437" y="892168"/>
            <a:ext cx="5061099" cy="500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latin typeface="Avenir Heavy" panose="020B0703020203020204" pitchFamily="34" charset="0"/>
              </a:defRPr>
            </a:lvl1pPr>
            <a:lvl2pPr>
              <a:defRPr sz="1200">
                <a:latin typeface="Avenir Book" panose="02000503020000020003" pitchFamily="2" charset="0"/>
              </a:defRPr>
            </a:lvl2pPr>
            <a:lvl3pPr>
              <a:defRPr sz="1200">
                <a:latin typeface="Avenir Book" panose="02000503020000020003" pitchFamily="2" charset="0"/>
              </a:defRPr>
            </a:lvl3pPr>
            <a:lvl4pPr>
              <a:defRPr sz="1200">
                <a:latin typeface="Avenir Book" panose="02000503020000020003" pitchFamily="2" charset="0"/>
              </a:defRPr>
            </a:lvl4pPr>
            <a:lvl5pPr>
              <a:defRPr sz="1200">
                <a:latin typeface="Avenir Book" panose="02000503020000020003" pitchFamily="2" charset="0"/>
              </a:defRPr>
            </a:lvl5pPr>
          </a:lstStyle>
          <a:p>
            <a:pPr lvl="0"/>
            <a:r>
              <a:rPr lang="pt-BR"/>
              <a:t>NOME PROFISSIONAL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CCD11F3-CCE1-4215-B524-55D97051FBEB}"/>
              </a:ext>
            </a:extLst>
          </p:cNvPr>
          <p:cNvSpPr/>
          <p:nvPr/>
        </p:nvSpPr>
        <p:spPr>
          <a:xfrm>
            <a:off x="6609969" y="892168"/>
            <a:ext cx="3664811" cy="3664811"/>
          </a:xfrm>
          <a:prstGeom prst="rect">
            <a:avLst/>
          </a:prstGeom>
          <a:noFill/>
          <a:ln w="38100">
            <a:solidFill>
              <a:srgbClr val="F15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4">
            <a:extLst>
              <a:ext uri="{FF2B5EF4-FFF2-40B4-BE49-F238E27FC236}">
                <a16:creationId xmlns:a16="http://schemas.microsoft.com/office/drawing/2014/main" id="{2CC21D15-1B4C-4CB0-AB03-7A28DDDF48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8437" y="1445061"/>
            <a:ext cx="5061099" cy="5006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latin typeface="Avenir Heavy" panose="020B0703020203020204" pitchFamily="34" charset="0"/>
              </a:defRPr>
            </a:lvl1pPr>
            <a:lvl2pPr>
              <a:defRPr sz="1200">
                <a:latin typeface="Avenir Book" panose="02000503020000020003" pitchFamily="2" charset="0"/>
              </a:defRPr>
            </a:lvl2pPr>
            <a:lvl3pPr>
              <a:defRPr sz="1200">
                <a:latin typeface="Avenir Book" panose="02000503020000020003" pitchFamily="2" charset="0"/>
              </a:defRPr>
            </a:lvl3pPr>
            <a:lvl4pPr>
              <a:defRPr sz="1200">
                <a:latin typeface="Avenir Book" panose="02000503020000020003" pitchFamily="2" charset="0"/>
              </a:defRPr>
            </a:lvl4pPr>
            <a:lvl5pPr>
              <a:defRPr sz="1200">
                <a:latin typeface="Avenir Book" panose="02000503020000020003" pitchFamily="2" charset="0"/>
              </a:defRPr>
            </a:lvl5pPr>
          </a:lstStyle>
          <a:p>
            <a:pPr lvl="0"/>
            <a:r>
              <a:rPr lang="pt-BR"/>
              <a:t>email@soutocorrea.com</a:t>
            </a:r>
          </a:p>
        </p:txBody>
      </p:sp>
      <p:sp>
        <p:nvSpPr>
          <p:cNvPr id="17" name="Espaço Reservado para Texto 14">
            <a:extLst>
              <a:ext uri="{FF2B5EF4-FFF2-40B4-BE49-F238E27FC236}">
                <a16:creationId xmlns:a16="http://schemas.microsoft.com/office/drawing/2014/main" id="{1A9696AC-E350-426E-93F0-5A1B9B57E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8437" y="1987321"/>
            <a:ext cx="5061099" cy="390311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latin typeface="Avenir Book" panose="02000503020000020003" pitchFamily="2" charset="0"/>
              </a:defRPr>
            </a:lvl1pPr>
            <a:lvl2pPr>
              <a:defRPr sz="1200">
                <a:latin typeface="Avenir Book" panose="02000503020000020003" pitchFamily="2" charset="0"/>
              </a:defRPr>
            </a:lvl2pPr>
            <a:lvl3pPr>
              <a:defRPr sz="1200">
                <a:latin typeface="Avenir Book" panose="02000503020000020003" pitchFamily="2" charset="0"/>
              </a:defRPr>
            </a:lvl3pPr>
            <a:lvl4pPr>
              <a:defRPr sz="1200">
                <a:latin typeface="Avenir Book" panose="02000503020000020003" pitchFamily="2" charset="0"/>
              </a:defRPr>
            </a:lvl4pPr>
            <a:lvl5pPr>
              <a:defRPr sz="1200">
                <a:latin typeface="Avenir Book" panose="02000503020000020003" pitchFamily="2" charset="0"/>
              </a:defRPr>
            </a:lvl5pPr>
          </a:lstStyle>
          <a:p>
            <a:pPr lvl="0"/>
            <a:r>
              <a:rPr lang="pt-BR"/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400192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96E9D07-63B0-416E-8F8C-47E59E063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24F9DB-099D-4A60-9B5C-0F59508F3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5BDB8D3-0C4C-4CBF-A385-AE828B8FB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C171CC6-3B42-40C8-A06A-F44AF2243C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0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A1143D-40A6-44BB-A7C7-1A3DD9A30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10CF2BB-0C6C-43FD-A3C6-5A1A426D30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D7FDD20-A6CF-49B4-BE32-EF39B1A578B1}"/>
              </a:ext>
            </a:extLst>
          </p:cNvPr>
          <p:cNvSpPr/>
          <p:nvPr userDrawn="1"/>
        </p:nvSpPr>
        <p:spPr>
          <a:xfrm>
            <a:off x="863661" y="602918"/>
            <a:ext cx="618233" cy="618998"/>
          </a:xfrm>
          <a:custGeom>
            <a:avLst/>
            <a:gdLst/>
            <a:ahLst/>
            <a:cxnLst/>
            <a:rect l="l" t="t" r="r" b="b"/>
            <a:pathLst>
              <a:path w="513715" h="514350">
                <a:moveTo>
                  <a:pt x="513537" y="0"/>
                </a:moveTo>
                <a:lnTo>
                  <a:pt x="453669" y="0"/>
                </a:lnTo>
                <a:lnTo>
                  <a:pt x="453669" y="62230"/>
                </a:lnTo>
                <a:lnTo>
                  <a:pt x="453669" y="452120"/>
                </a:lnTo>
                <a:lnTo>
                  <a:pt x="61607" y="452120"/>
                </a:lnTo>
                <a:lnTo>
                  <a:pt x="61607" y="62230"/>
                </a:lnTo>
                <a:lnTo>
                  <a:pt x="453669" y="62230"/>
                </a:lnTo>
                <a:lnTo>
                  <a:pt x="453669" y="0"/>
                </a:lnTo>
                <a:lnTo>
                  <a:pt x="0" y="0"/>
                </a:lnTo>
                <a:lnTo>
                  <a:pt x="0" y="62230"/>
                </a:lnTo>
                <a:lnTo>
                  <a:pt x="0" y="452120"/>
                </a:lnTo>
                <a:lnTo>
                  <a:pt x="0" y="514350"/>
                </a:lnTo>
                <a:lnTo>
                  <a:pt x="513537" y="514350"/>
                </a:lnTo>
                <a:lnTo>
                  <a:pt x="513537" y="452399"/>
                </a:lnTo>
                <a:lnTo>
                  <a:pt x="513537" y="452120"/>
                </a:lnTo>
                <a:lnTo>
                  <a:pt x="513537" y="62230"/>
                </a:lnTo>
                <a:lnTo>
                  <a:pt x="513537" y="62064"/>
                </a:lnTo>
                <a:lnTo>
                  <a:pt x="513537" y="0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201A277-B0EE-425D-B178-C4532F819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02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D0076B6-A94E-4EEC-930D-379C68096C86}"/>
              </a:ext>
            </a:extLst>
          </p:cNvPr>
          <p:cNvSpPr/>
          <p:nvPr userDrawn="1"/>
        </p:nvSpPr>
        <p:spPr>
          <a:xfrm>
            <a:off x="9273330" y="0"/>
            <a:ext cx="2918670" cy="6858000"/>
          </a:xfrm>
          <a:prstGeom prst="rect">
            <a:avLst/>
          </a:prstGeom>
          <a:solidFill>
            <a:srgbClr val="F14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D7BE5D18-9C3E-48C9-A5FC-AE44979963B6}"/>
              </a:ext>
            </a:extLst>
          </p:cNvPr>
          <p:cNvSpPr txBox="1"/>
          <p:nvPr userDrawn="1"/>
        </p:nvSpPr>
        <p:spPr>
          <a:xfrm>
            <a:off x="9273330" y="1626052"/>
            <a:ext cx="2547747" cy="4644862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 algn="r">
              <a:spcBef>
                <a:spcPts val="100"/>
              </a:spcBef>
            </a:pPr>
            <a:r>
              <a:rPr sz="1100" b="1" spc="-3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São </a:t>
            </a:r>
            <a:r>
              <a:rPr sz="1100" b="1" spc="-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Paulo </a:t>
            </a:r>
            <a:r>
              <a:rPr sz="1100" b="1" spc="-4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|</a:t>
            </a:r>
            <a:r>
              <a:rPr sz="1100" b="1" spc="-3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b="1" spc="-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SP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marR="26672" algn="r"/>
            <a:r>
              <a:rPr sz="1100" spc="-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Av. </a:t>
            </a:r>
            <a:r>
              <a:rPr sz="1100" spc="-3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Pres.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Juscelino </a:t>
            </a:r>
            <a:r>
              <a:rPr sz="1100" spc="-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Kubitschek,</a:t>
            </a:r>
            <a:r>
              <a:rPr sz="1100" spc="-12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2041 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Torre D</a:t>
            </a:r>
            <a:r>
              <a:rPr lang="pt-BR"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-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8º </a:t>
            </a:r>
            <a:r>
              <a:rPr sz="1100" spc="-20" err="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andar</a:t>
            </a:r>
            <a:r>
              <a:rPr lang="pt-BR" sz="1100" spc="-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-</a:t>
            </a:r>
            <a:r>
              <a:rPr sz="1100" spc="-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Complexo</a:t>
            </a:r>
            <a:r>
              <a:rPr sz="1100" spc="-15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JK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CEP</a:t>
            </a:r>
            <a:r>
              <a:rPr sz="1100" spc="-4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04543-011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Fone </a:t>
            </a:r>
            <a:r>
              <a:rPr sz="1100" spc="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+</a:t>
            </a:r>
            <a:r>
              <a:rPr sz="1100" spc="-114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55 </a:t>
            </a:r>
            <a:r>
              <a:rPr sz="1100" spc="-4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11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3530 </a:t>
            </a:r>
            <a:r>
              <a:rPr sz="110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8400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algn="r">
              <a:lnSpc>
                <a:spcPct val="100000"/>
              </a:lnSpc>
            </a:pP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>
              <a:spcBef>
                <a:spcPts val="645"/>
              </a:spcBef>
            </a:pPr>
            <a:r>
              <a:rPr sz="1100" b="1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Rio </a:t>
            </a:r>
            <a:r>
              <a:rPr sz="1100" b="1" spc="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de </a:t>
            </a:r>
            <a:r>
              <a:rPr sz="1100" b="1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Janeiro </a:t>
            </a:r>
            <a:r>
              <a:rPr sz="1100" b="1" spc="-4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|</a:t>
            </a:r>
            <a:r>
              <a:rPr sz="1100" b="1" spc="-8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b="1" spc="-5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RJ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5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Rua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Visconde </a:t>
            </a:r>
            <a:r>
              <a:rPr sz="1100" spc="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de </a:t>
            </a:r>
            <a:r>
              <a:rPr sz="1100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Pirajá,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250</a:t>
            </a:r>
            <a:endParaRPr lang="pt-BR" sz="1100" spc="-15">
              <a:solidFill>
                <a:srgbClr val="FFFFFF"/>
              </a:solidFill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7º</a:t>
            </a:r>
            <a:r>
              <a:rPr sz="1100" spc="-1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1" err="1">
                <a:solidFill>
                  <a:schemeClr val="bg1"/>
                </a:solidFill>
                <a:latin typeface="Avenir Book" panose="02000503020000020003" pitchFamily="2" charset="0"/>
                <a:cs typeface="Arial"/>
              </a:rPr>
              <a:t>andar</a:t>
            </a:r>
            <a:r>
              <a:rPr lang="pt-BR" sz="1100" spc="0">
                <a:solidFill>
                  <a:schemeClr val="bg1"/>
                </a:solidFill>
                <a:latin typeface="Avenir Book" panose="02000503020000020003" pitchFamily="2" charset="0"/>
                <a:cs typeface="Arial"/>
              </a:rPr>
              <a:t> - 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Tahoma"/>
              </a:rPr>
              <a:t>Ipanema,</a:t>
            </a:r>
            <a:endParaRPr sz="1100">
              <a:latin typeface="Avenir Book" panose="02000503020000020003" pitchFamily="2" charset="0"/>
              <a:cs typeface="Tahoma"/>
            </a:endParaRPr>
          </a:p>
          <a:p>
            <a:pPr marL="12701" algn="r"/>
            <a:r>
              <a:rPr sz="1100" spc="-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CEP</a:t>
            </a:r>
            <a:r>
              <a:rPr sz="1100" spc="-9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22410-000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Fone </a:t>
            </a:r>
            <a:r>
              <a:rPr sz="1100" spc="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+</a:t>
            </a:r>
            <a:r>
              <a:rPr sz="1100" spc="-13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55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21 3590 6901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algn="r">
              <a:lnSpc>
                <a:spcPct val="100000"/>
              </a:lnSpc>
            </a:pP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>
              <a:spcBef>
                <a:spcPts val="645"/>
              </a:spcBef>
            </a:pPr>
            <a:r>
              <a:rPr lang="pt-BR" sz="1100" b="1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Porto Alegre</a:t>
            </a:r>
            <a:r>
              <a:rPr lang="pt-BR" sz="1100" b="1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lang="pt-BR" sz="1100" b="1" spc="-4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|</a:t>
            </a:r>
            <a:r>
              <a:rPr lang="pt-BR" sz="1100" b="1" spc="-8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lang="pt-BR" sz="1100" b="1" spc="-5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RS</a:t>
            </a:r>
            <a:endParaRPr lang="pt-BR"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lang="pt-BR" sz="1100" spc="-5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Av. Carlos Gomes, 700,</a:t>
            </a:r>
            <a:endParaRPr lang="pt-BR"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lang="pt-BR" sz="1100" spc="-5">
                <a:solidFill>
                  <a:srgbClr val="FFFFFF"/>
                </a:solidFill>
                <a:latin typeface="Avenir Book" panose="02000503020000020003" pitchFamily="2" charset="0"/>
                <a:cs typeface="Tahoma"/>
              </a:rPr>
              <a:t>13º andar - Ed. Platinum Tower</a:t>
            </a:r>
          </a:p>
          <a:p>
            <a:pPr marL="12701" algn="r"/>
            <a:r>
              <a:rPr lang="pt-BR" sz="1100" spc="-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CEP</a:t>
            </a:r>
            <a:r>
              <a:rPr lang="pt-BR" sz="1100" spc="-9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lang="pt-BR"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90480-000</a:t>
            </a:r>
            <a:endParaRPr lang="pt-BR"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lang="pt-BR"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Fone </a:t>
            </a:r>
            <a:r>
              <a:rPr lang="pt-BR" sz="1100" spc="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+</a:t>
            </a:r>
            <a:r>
              <a:rPr lang="pt-BR" sz="1100" spc="-13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lang="pt-BR"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55 </a:t>
            </a:r>
            <a:r>
              <a:rPr lang="pt-BR"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51 3018 0500</a:t>
            </a:r>
            <a:endParaRPr lang="pt-BR" sz="1100">
              <a:latin typeface="Avenir Book" panose="02000503020000020003" pitchFamily="2" charset="0"/>
              <a:cs typeface="Arial"/>
            </a:endParaRPr>
          </a:p>
          <a:p>
            <a:pPr algn="r">
              <a:lnSpc>
                <a:spcPct val="100000"/>
              </a:lnSpc>
            </a:pP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>
              <a:spcBef>
                <a:spcPts val="645"/>
              </a:spcBef>
            </a:pPr>
            <a:r>
              <a:rPr sz="1100" b="1" spc="-2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Brasília </a:t>
            </a:r>
            <a:r>
              <a:rPr sz="1100" b="1" spc="-4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|</a:t>
            </a:r>
            <a:r>
              <a:rPr sz="1100" b="1" spc="-3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b="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DF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4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SHIS, </a:t>
            </a:r>
            <a:r>
              <a:rPr sz="1100" spc="-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QL 08,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Cj.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02, </a:t>
            </a:r>
            <a:r>
              <a:rPr sz="1100" spc="-30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Casa</a:t>
            </a:r>
            <a:r>
              <a:rPr sz="1100" spc="-14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01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15">
                <a:solidFill>
                  <a:srgbClr val="FFFFFF"/>
                </a:solidFill>
                <a:latin typeface="Avenir Book" panose="02000503020000020003" pitchFamily="2" charset="0"/>
                <a:cs typeface="Tahoma"/>
              </a:rPr>
              <a:t>Lago</a:t>
            </a:r>
            <a:r>
              <a:rPr sz="1100" spc="-65">
                <a:solidFill>
                  <a:srgbClr val="FFFFFF"/>
                </a:solidFill>
                <a:latin typeface="Avenir Book" panose="02000503020000020003" pitchFamily="2" charset="0"/>
                <a:cs typeface="Tahoma"/>
              </a:rPr>
              <a:t> </a:t>
            </a:r>
            <a:r>
              <a:rPr sz="1100" spc="-20">
                <a:solidFill>
                  <a:srgbClr val="FFFFFF"/>
                </a:solidFill>
                <a:latin typeface="Avenir Book" panose="02000503020000020003" pitchFamily="2" charset="0"/>
                <a:cs typeface="Tahoma"/>
              </a:rPr>
              <a:t>Sul,</a:t>
            </a:r>
            <a:endParaRPr sz="1100">
              <a:latin typeface="Avenir Book" panose="02000503020000020003" pitchFamily="2" charset="0"/>
              <a:cs typeface="Tahoma"/>
            </a:endParaRPr>
          </a:p>
          <a:p>
            <a:pPr marL="12701" algn="r"/>
            <a:r>
              <a:rPr sz="1100" spc="-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CEP</a:t>
            </a:r>
            <a:r>
              <a:rPr sz="1100" spc="-4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71620-225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marL="12701" algn="r"/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Fone </a:t>
            </a:r>
            <a:r>
              <a:rPr sz="1100" spc="5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+</a:t>
            </a:r>
            <a:r>
              <a:rPr sz="1100" spc="-10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55 </a:t>
            </a:r>
            <a:r>
              <a:rPr sz="1100" spc="-35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61 </a:t>
            </a:r>
            <a:r>
              <a:rPr sz="1100" spc="-26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3574 </a:t>
            </a:r>
            <a:r>
              <a:rPr sz="1100" spc="-11">
                <a:solidFill>
                  <a:srgbClr val="FFFFFF"/>
                </a:solidFill>
                <a:latin typeface="Avenir Book" panose="02000503020000020003" pitchFamily="2" charset="0"/>
                <a:cs typeface="Arial"/>
              </a:rPr>
              <a:t>7808</a:t>
            </a:r>
            <a:endParaRPr sz="1100">
              <a:latin typeface="Avenir Book" panose="02000503020000020003" pitchFamily="2" charset="0"/>
              <a:cs typeface="Arial"/>
            </a:endParaRPr>
          </a:p>
          <a:p>
            <a:pPr algn="r">
              <a:spcBef>
                <a:spcPts val="41"/>
              </a:spcBef>
            </a:pPr>
            <a:endParaRPr sz="1100">
              <a:latin typeface="Arial"/>
              <a:cs typeface="Arial"/>
            </a:endParaRPr>
          </a:p>
          <a:p>
            <a:pPr marL="21591" algn="r"/>
            <a:r>
              <a:rPr sz="1100" b="0" u="none" spc="-5">
                <a:solidFill>
                  <a:schemeClr val="bg1"/>
                </a:solidFill>
                <a:latin typeface="Avenir Heavy" panose="020B070302020302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www.soutocorrea.com</a:t>
            </a:r>
            <a:endParaRPr sz="1100" b="0" u="none">
              <a:solidFill>
                <a:schemeClr val="bg1"/>
              </a:solidFill>
              <a:latin typeface="Avenir Heavy" panose="020B0703020203020204" pitchFamily="34" charset="0"/>
              <a:cs typeface="Arial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9AE834D-496A-45BB-BE3F-24959A65C1B4}"/>
              </a:ext>
            </a:extLst>
          </p:cNvPr>
          <p:cNvGrpSpPr/>
          <p:nvPr userDrawn="1"/>
        </p:nvGrpSpPr>
        <p:grpSpPr>
          <a:xfrm>
            <a:off x="9682705" y="6270914"/>
            <a:ext cx="2138372" cy="234661"/>
            <a:chOff x="19706356" y="12671936"/>
            <a:chExt cx="4315694" cy="473596"/>
          </a:xfrm>
        </p:grpSpPr>
        <p:pic>
          <p:nvPicPr>
            <p:cNvPr id="8" name="Gráfico 7">
              <a:hlinkClick r:id="rId4"/>
              <a:extLst>
                <a:ext uri="{FF2B5EF4-FFF2-40B4-BE49-F238E27FC236}">
                  <a16:creationId xmlns:a16="http://schemas.microsoft.com/office/drawing/2014/main" id="{B807EF23-DD07-4D31-8702-2DAA2BCF9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706356" y="12671936"/>
              <a:ext cx="473596" cy="473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Gráfico 8">
              <a:hlinkClick r:id="rId7"/>
              <a:extLst>
                <a:ext uri="{FF2B5EF4-FFF2-40B4-BE49-F238E27FC236}">
                  <a16:creationId xmlns:a16="http://schemas.microsoft.com/office/drawing/2014/main" id="{BFFD43EE-CD1B-445B-9506-8290CA2C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666881" y="12671936"/>
              <a:ext cx="473596" cy="473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Gráfico 9">
              <a:hlinkClick r:id="rId10"/>
              <a:extLst>
                <a:ext uri="{FF2B5EF4-FFF2-40B4-BE49-F238E27FC236}">
                  <a16:creationId xmlns:a16="http://schemas.microsoft.com/office/drawing/2014/main" id="{86632154-6299-4700-A6A9-E871A5D0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587930" y="12671936"/>
              <a:ext cx="473596" cy="473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Gráfico 10">
              <a:hlinkClick r:id="rId13"/>
              <a:extLst>
                <a:ext uri="{FF2B5EF4-FFF2-40B4-BE49-F238E27FC236}">
                  <a16:creationId xmlns:a16="http://schemas.microsoft.com/office/drawing/2014/main" id="{7A6B95A0-8D69-4D56-BA93-0624141D0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1627405" y="12671936"/>
              <a:ext cx="473596" cy="4735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Gráfico 11">
              <a:hlinkClick r:id="rId16"/>
              <a:extLst>
                <a:ext uri="{FF2B5EF4-FFF2-40B4-BE49-F238E27FC236}">
                  <a16:creationId xmlns:a16="http://schemas.microsoft.com/office/drawing/2014/main" id="{769BBAC2-E173-4117-8946-A9A73F66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3548454" y="12671936"/>
              <a:ext cx="473596" cy="473596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3917F69-4AFC-4DA1-AEA0-A49F72ECF3F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88" y="208133"/>
            <a:ext cx="2572126" cy="10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67B975-6E7C-403D-8999-847EEF29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464956-705F-4146-B96C-3A1F6800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16D28E-E416-4AFC-A71C-C65637EE9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D33C-33A2-4E06-8FE8-4377BEF26ADD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0BD39-927F-4DAD-9C26-AA153D507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EEDB6B-A5B0-4D0E-9B79-31C0DE9D7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8F5F-538D-4E8F-B0C6-667480D8FB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8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7" r:id="rId4"/>
    <p:sldLayoutId id="2147483689" r:id="rId5"/>
    <p:sldLayoutId id="2147483690" r:id="rId6"/>
    <p:sldLayoutId id="2147483691" r:id="rId7"/>
    <p:sldLayoutId id="2147483713" r:id="rId8"/>
    <p:sldLayoutId id="2147483655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5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2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">
            <a:extLst>
              <a:ext uri="{FF2B5EF4-FFF2-40B4-BE49-F238E27FC236}">
                <a16:creationId xmlns:a16="http://schemas.microsoft.com/office/drawing/2014/main" id="{087ADDC9-D9C6-C58F-F27D-C5E8FE03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FF4CF7-4424-91DE-3676-CF36749AFF62}"/>
              </a:ext>
            </a:extLst>
          </p:cNvPr>
          <p:cNvSpPr txBox="1"/>
          <p:nvPr/>
        </p:nvSpPr>
        <p:spPr>
          <a:xfrm>
            <a:off x="4386556" y="3386080"/>
            <a:ext cx="6287662" cy="1469575"/>
          </a:xfrm>
          <a:prstGeom prst="rect">
            <a:avLst/>
          </a:prstGeom>
          <a:noFill/>
        </p:spPr>
        <p:txBody>
          <a:bodyPr vert="horz" lIns="63305" tIns="31652" rIns="63305" bIns="31652" rtlCol="0" anchor="b">
            <a:noAutofit/>
          </a:bodyPr>
          <a:lstStyle/>
          <a:p>
            <a:pPr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Jogos e Apostas</a:t>
            </a: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Jogo Responsável</a:t>
            </a:r>
          </a:p>
        </p:txBody>
      </p:sp>
      <p:pic>
        <p:nvPicPr>
          <p:cNvPr id="9" name="LOGO-04.png" descr="LOGO-04.png">
            <a:extLst>
              <a:ext uri="{FF2B5EF4-FFF2-40B4-BE49-F238E27FC236}">
                <a16:creationId xmlns:a16="http://schemas.microsoft.com/office/drawing/2014/main" id="{776998F4-193E-60A2-ABBA-09BAF1C2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1010226" y="6372317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5BE8083A-8857-65F8-78FF-F27B61B447BA}"/>
              </a:ext>
            </a:extLst>
          </p:cNvPr>
          <p:cNvSpPr/>
          <p:nvPr/>
        </p:nvSpPr>
        <p:spPr>
          <a:xfrm>
            <a:off x="1012720" y="1786003"/>
            <a:ext cx="3147595" cy="3200154"/>
          </a:xfrm>
          <a:prstGeom prst="frame">
            <a:avLst/>
          </a:prstGeom>
          <a:solidFill>
            <a:srgbClr val="FF5527"/>
          </a:solidFill>
          <a:ln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4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46A9-0C5D-A0C9-8932-066AAB00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1B6A20B5-9377-C017-5456-5D5BB904C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EC6399-E0E3-BFC8-8357-7969542A929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20" y="531916"/>
            <a:ext cx="4320000" cy="108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45C8DE-8D34-591D-EF12-E91BA71EEF3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17920" y="2079719"/>
            <a:ext cx="4320000" cy="10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CE6C4C-86D2-ADAD-B713-BDF45ADEA93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41" y="2026020"/>
            <a:ext cx="4320000" cy="108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E644AC3-1601-C218-56F4-F12F9E0A0F2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24641" y="590388"/>
            <a:ext cx="4320000" cy="108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24E9487-E6CA-9868-7AF2-DF0064CB008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217920" y="5228349"/>
            <a:ext cx="4320000" cy="108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6B6C6EC-AF76-A76C-627E-18719623EEF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24641" y="5228349"/>
            <a:ext cx="4320000" cy="108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E03CBFC-36FB-6A31-AE9B-27D0850D2EA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920" y="3678540"/>
            <a:ext cx="4320000" cy="108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1A450A1-B1F6-16B9-4401-55E38E95AAA0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641" y="3680841"/>
            <a:ext cx="43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0F9BDA0-4948-F5A6-EF49-C340BE7B12D4}"/>
              </a:ext>
            </a:extLst>
          </p:cNvPr>
          <p:cNvSpPr txBox="1"/>
          <p:nvPr/>
        </p:nvSpPr>
        <p:spPr>
          <a:xfrm>
            <a:off x="887736" y="856015"/>
            <a:ext cx="10532218" cy="65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23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Lei nº 14.790, de 29 de dezembro de 2023</a:t>
            </a:r>
          </a:p>
          <a:p>
            <a:endParaRPr lang="pt-BR" sz="1246" dirty="0">
              <a:latin typeface="Avenir Next LT Pro" panose="020B0504020202020204" pitchFamily="34" charset="0"/>
            </a:endParaRPr>
          </a:p>
        </p:txBody>
      </p:sp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AE60CCE0-BFB6-EF71-C011-A7F5CAEA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FE6CF95D-C0C4-CAA5-17A0-EDD21042EEC6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64BA9B-BB6B-6246-B4E4-D210EE5035CF}"/>
              </a:ext>
            </a:extLst>
          </p:cNvPr>
          <p:cNvSpPr txBox="1"/>
          <p:nvPr/>
        </p:nvSpPr>
        <p:spPr>
          <a:xfrm>
            <a:off x="937937" y="1512926"/>
            <a:ext cx="9993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27. 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São assegurados aos apostadores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todos os direitos dos consumidores previstos na Lei nº 8.078, de 11 de setembro de 1990 (Código de Defesa do Consumidor)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§ 1º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Além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daqueles previstos no art. 6º da Lei nº 8.078, de 11 de setembro de 1990 (Código de Defesa do Consumidor),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constituem direitos básicos dos apostadores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 – a informação e a orientação adequadas e claras acerca das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regras e das formas de utilização de recintos, equipamentos, sistemas e canais eletrônicos das apostas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 – a informação e a orientação adequadas e claras sobre as condições e os requisitos para acerto de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prognóstico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lotérico e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aferição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do prêmio, vedada a utilização de escrita dúbia, abreviada ou genérica no curso de efetivação da aposta; 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III – a informação e a orientação adequadas e claras quanto aos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riscos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perda dos valores das apostas e aos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transtornos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jogo patológico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; e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IV – a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proteção dos dados pessoais 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conforme o disposto na Lei nº 13.709, de 14 de agosto de 2018 (Lei Geral de Proteção de Dados Pessoais). 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§ 2º Para os fins do disposto no inciso IV do § 1º deste artigo, o regulamento do </a:t>
            </a:r>
            <a:r>
              <a:rPr lang="pt-BR" sz="12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Ministério da Fazenda definirá 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limites à exigência e ao tratamento de dados pessoais e dados pessoais sensíveis, obedecidas as disposições da Lei nº 13.709, de 14 de agosto de 2018 (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Lei Geral de Proteção de Dados Pessoais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28. 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 agente operador deverá dispor de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serviço de atendimento aos apostadores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operacionalizado por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canal eletrônico ou telefônico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acesso e uso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gratuitos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a fim de receber e resolver dúvidas e solicitações relacionadas à operacionalização da loteria de aposta de quota fixa, nos termos da regulamentação do Ministério da Fazenda.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§ 1º O atendimento de que trata este artigo será prestado em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língua portuguesa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por pessoas que sejam fluentes no vernáculo.</a:t>
            </a:r>
          </a:p>
          <a:p>
            <a:pPr algn="just"/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§ 2º Nos estabelecimentos em que houver oferta de apostas na modalidade </a:t>
            </a:r>
            <a:r>
              <a:rPr lang="pt-BR" sz="12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física</a:t>
            </a:r>
            <a:r>
              <a:rPr lang="pt-BR" sz="12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o agente operador deverá prestar o atendimento de que trata este artigo também de forma presencial.</a:t>
            </a:r>
          </a:p>
          <a:p>
            <a:pPr algn="just"/>
            <a:endParaRPr lang="pt-BR" sz="1200" dirty="0"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2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0F9BDA0-4948-F5A6-EF49-C340BE7B12D4}"/>
              </a:ext>
            </a:extLst>
          </p:cNvPr>
          <p:cNvSpPr txBox="1"/>
          <p:nvPr/>
        </p:nvSpPr>
        <p:spPr>
          <a:xfrm>
            <a:off x="916672" y="855367"/>
            <a:ext cx="10532218" cy="100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23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Portaria SPA/MF nº 1.231, de 31 de julho de 2024</a:t>
            </a:r>
          </a:p>
          <a:p>
            <a:pPr algn="just"/>
            <a:r>
              <a:rPr lang="pt-BR" sz="1177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Estabelece as </a:t>
            </a:r>
            <a:r>
              <a:rPr lang="pt-BR" sz="1177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regras e diretrizes para o jogo responsável e para as ações de comunicação, de publicidade e propaganda e de marketing</a:t>
            </a:r>
            <a:r>
              <a:rPr lang="pt-BR" sz="1177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e regulamenta os direitos e deveres de apostadores e de agentes operadores, a serem observados na exploração comercial da modalidade lotérica de apostas de quota fixa de que tratam o art. 29 da Lei nº 13.756, de 12 de dezembro de 2018, e a Lei nº 14.790, de 29 de dezembro de 2023.</a:t>
            </a:r>
            <a:endParaRPr lang="pt-BR" sz="1246" dirty="0">
              <a:latin typeface="Avenir Next LT Pro" panose="020B0504020202020204" pitchFamily="34" charset="0"/>
            </a:endParaRPr>
          </a:p>
        </p:txBody>
      </p:sp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AE60CCE0-BFB6-EF71-C011-A7F5CAEA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FE6CF95D-C0C4-CAA5-17A0-EDD21042EEC6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2870DD-8499-5E47-B6FF-A5CF3A51A996}"/>
              </a:ext>
            </a:extLst>
          </p:cNvPr>
          <p:cNvSpPr txBox="1"/>
          <p:nvPr/>
        </p:nvSpPr>
        <p:spPr>
          <a:xfrm>
            <a:off x="916672" y="1863976"/>
            <a:ext cx="1053221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3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3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15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 Toda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ação de comunicação, de publicidade e propaganda e de marketing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sobre apostas de quota fixa, veiculada em qualquer tipo de mídia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on-line ou off-line, onerosa ou gratuita, 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deverá ser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passível de identificação 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como tal pelo apostador, </a:t>
            </a:r>
            <a:r>
              <a:rPr lang="pt-BR" sz="13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nos termos do art. 36 da Lei nº 8.078, de 11 de setembro de 1990 – Código de Defesa do Consumidor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pt-BR" sz="13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3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21. 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Os agentes operadores de apostas são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responsáveis solidários 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pelas ações de comunicação, de publicidade e propaganda e de marketing realizadas pelos afiliados. Parágrafo único. Os agentes operadores de apostas e os seus afiliados deverão observar todas as disposições legais e regulamentares relativas à publicidade, </a:t>
            </a:r>
            <a:r>
              <a:rPr lang="pt-BR" sz="13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sujeitando-se às penalidades previstas na Lei nº 14.790, de 29 de dezembro de 2023, e na Lei nº 8.078, de 11 de setembro de 1990 – Código de Defesa do Consumidor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pt-BR" sz="13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3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28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 São deveres do agente operador de apostas, sem prejuízo dos demais deveres legais e regulamentares vigentes: (...) XXIV –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responder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300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solidariamente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com seus fornecedores ou parceiros comerciais por danos causados ao apostador na exploração de aposta de quota fixa, </a:t>
            </a:r>
            <a:r>
              <a:rPr lang="pt-BR" sz="13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nos termos da Lei nº 8.078, de 11 de setembro de 1990 – Código de Defesa do Consumidor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pt-BR" sz="13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46. O agente operador de apostas deve elaborar e manter Termos e Condições para utilização do sítio eletrônico ou aplicação, que devem atender às disposições legais e regulamentares vigentes e ser redigidos de forma clara e concisa, contendo informações sobre: (...). § 1º. </a:t>
            </a:r>
            <a:r>
              <a:rPr lang="pt-BR" sz="13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Os Termos e Condições devem conter referência à proteção dos direitos previstos na Lei nº 8.078, de 11 de setembro de 1990 – Código de Defesa do Consumidor</a:t>
            </a:r>
            <a:r>
              <a:rPr lang="pt-BR" sz="13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1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0EC68-E246-0045-7DF5-AC799ED9E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AEDC53E-7F90-A480-E7D9-467B0EEEE91A}"/>
              </a:ext>
            </a:extLst>
          </p:cNvPr>
          <p:cNvSpPr txBox="1"/>
          <p:nvPr/>
        </p:nvSpPr>
        <p:spPr>
          <a:xfrm>
            <a:off x="967325" y="831785"/>
            <a:ext cx="10532218" cy="46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23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Portaria SPA/MF nº 1.231, de 31 de julho de 2024</a:t>
            </a:r>
          </a:p>
        </p:txBody>
      </p:sp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228D55C7-A4B6-3652-118A-A4844E1D1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CD7D2990-E733-5B3F-0DE7-D7E94063B5CB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72D3C3-4AF5-01EE-79A4-3C1E622B46A9}"/>
              </a:ext>
            </a:extLst>
          </p:cNvPr>
          <p:cNvSpPr txBox="1"/>
          <p:nvPr/>
        </p:nvSpPr>
        <p:spPr>
          <a:xfrm>
            <a:off x="967325" y="1262177"/>
            <a:ext cx="1053221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400" u="sng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Art. 2º 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Para fins desta Portaria, considera-se:</a:t>
            </a:r>
          </a:p>
          <a:p>
            <a:pPr algn="just"/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 - 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jogo responsável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: o conjunto de regras, práticas e atividades voltadas, no contexto da modalidade lotérica aposta de quota fixa, à garantia da:</a:t>
            </a:r>
          </a:p>
          <a:p>
            <a:pPr algn="just"/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exploração econômica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promoção e publicidade saudável 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socialmente responsável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desta modalidade; e</a:t>
            </a:r>
          </a:p>
          <a:p>
            <a:pPr marL="342900" indent="-342900" algn="just">
              <a:buAutoNum type="alphaLcParenR"/>
            </a:pPr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prevenção e mitigação de malefícios individuais ou coletivos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decorrentes da atividade, incluindo:</a:t>
            </a:r>
          </a:p>
          <a:p>
            <a:pPr algn="just"/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consequências negativas à saúde mental do apostador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em virtude de dependência, compulsão, mania ou qualquer transtorno associado ao jogo ou apostas, tais como o jogo patológico ou abusivo;</a:t>
            </a:r>
          </a:p>
          <a:p>
            <a:pPr algn="just"/>
            <a:endParaRPr lang="pt-BR" sz="1400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consequências negativas à saúde física 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do apostador;</a:t>
            </a:r>
          </a:p>
          <a:p>
            <a:pPr marL="342900" indent="-342900" algn="just">
              <a:buAutoNum type="arabicPeriod"/>
            </a:pPr>
            <a:endParaRPr lang="pt-BR" sz="1400" b="1" dirty="0">
              <a:solidFill>
                <a:srgbClr val="FF5527"/>
              </a:solidFill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violações de direitos do consumidor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especialmente associados a 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problemas financeiros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de 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endividamento 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 de </a:t>
            </a: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superendividamento</a:t>
            </a:r>
            <a:r>
              <a:rPr lang="pt-BR" sz="1400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; e</a:t>
            </a:r>
          </a:p>
          <a:p>
            <a:pPr marL="342900" indent="-342900" algn="just">
              <a:buAutoNum type="arabicPeriod"/>
            </a:pPr>
            <a:endParaRPr lang="pt-BR" sz="1400" b="1" dirty="0">
              <a:solidFill>
                <a:srgbClr val="FF5527"/>
              </a:solidFill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problemas sociais.</a:t>
            </a:r>
          </a:p>
        </p:txBody>
      </p:sp>
    </p:spTree>
    <p:extLst>
      <p:ext uri="{BB962C8B-B14F-4D97-AF65-F5344CB8AC3E}">
        <p14:creationId xmlns:p14="http://schemas.microsoft.com/office/powerpoint/2010/main" val="193105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FF4CF7-4424-91DE-3676-CF36749AFF62}"/>
              </a:ext>
            </a:extLst>
          </p:cNvPr>
          <p:cNvSpPr txBox="1"/>
          <p:nvPr/>
        </p:nvSpPr>
        <p:spPr>
          <a:xfrm>
            <a:off x="4529430" y="-869363"/>
            <a:ext cx="7481595" cy="5855520"/>
          </a:xfrm>
          <a:prstGeom prst="rect">
            <a:avLst/>
          </a:prstGeom>
          <a:noFill/>
        </p:spPr>
        <p:txBody>
          <a:bodyPr vert="horz" lIns="63305" tIns="31652" rIns="63305" bIns="31652" rtlCol="0" anchor="b">
            <a:noAutofit/>
          </a:bodyPr>
          <a:lstStyle/>
          <a:p>
            <a:pPr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Jogos e Apostas</a:t>
            </a: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Ações de comunicação, de publicidade e propaganda e de marketing</a:t>
            </a:r>
          </a:p>
        </p:txBody>
      </p:sp>
      <p:pic>
        <p:nvPicPr>
          <p:cNvPr id="9" name="LOGO-04.png" descr="LOGO-04.png">
            <a:extLst>
              <a:ext uri="{FF2B5EF4-FFF2-40B4-BE49-F238E27FC236}">
                <a16:creationId xmlns:a16="http://schemas.microsoft.com/office/drawing/2014/main" id="{776998F4-193E-60A2-ABBA-09BAF1C2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1010226" y="6372317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5BE8083A-8857-65F8-78FF-F27B61B447BA}"/>
              </a:ext>
            </a:extLst>
          </p:cNvPr>
          <p:cNvSpPr/>
          <p:nvPr/>
        </p:nvSpPr>
        <p:spPr>
          <a:xfrm>
            <a:off x="1012720" y="1786003"/>
            <a:ext cx="3147595" cy="3200154"/>
          </a:xfrm>
          <a:prstGeom prst="frame">
            <a:avLst/>
          </a:prstGeom>
          <a:solidFill>
            <a:srgbClr val="FF5527"/>
          </a:solidFill>
          <a:ln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0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720B376-F3D7-B095-857E-3C3BA10307E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43" y="397640"/>
            <a:ext cx="4320000" cy="72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1ADDAEF-2470-BD75-3E32-370F60BB66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42" y="3860729"/>
            <a:ext cx="4320000" cy="108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74E2BE8-BA7F-1DDB-F927-9A3FDEF3CC0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58" y="2392428"/>
            <a:ext cx="4320000" cy="108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EA638B8-3452-9849-341C-14EE1539BFF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68242" y="5329030"/>
            <a:ext cx="4320000" cy="108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686CA81-4BF5-250A-D5C4-CEA70A8E992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03758" y="1315577"/>
            <a:ext cx="4320000" cy="72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DB0E243-40E4-5066-8FE8-18249BE268E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641230" y="3680729"/>
            <a:ext cx="4320000" cy="126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A3F5EB6-A27E-8DEA-04A7-B389A07D2A9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68242" y="1225577"/>
            <a:ext cx="4320000" cy="900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F5A28A7-80C7-8649-A5B7-FC3592A28F7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03758" y="397640"/>
            <a:ext cx="4320000" cy="72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7724ABE-6AC8-1A07-355E-20BE4809167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641230" y="5329030"/>
            <a:ext cx="4320000" cy="108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DAB98CB-D4A0-FCF8-9EE5-27D29672D6DC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168242" y="2392428"/>
            <a:ext cx="43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4833C-362E-89C3-11C2-3508864B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539CFDD1-6A74-94E0-31B8-59B4D26E0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0B0CDC7-BB26-39D9-04D8-F4E33CBF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13" y="4724579"/>
            <a:ext cx="27944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29447D0-8324-7B8E-81DC-0F047B9BB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5442" b="5442"/>
          <a:stretch/>
        </p:blipFill>
        <p:spPr bwMode="auto">
          <a:xfrm>
            <a:off x="6277037" y="4724579"/>
            <a:ext cx="276936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sttavo Lima com a camisa da Vai de Bet: cantor comprou participação na empresa">
            <a:extLst>
              <a:ext uri="{FF2B5EF4-FFF2-40B4-BE49-F238E27FC236}">
                <a16:creationId xmlns:a16="http://schemas.microsoft.com/office/drawing/2014/main" id="{FF9AD23E-BECA-A5D3-E457-92BD41B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" y="4724579"/>
            <a:ext cx="279440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lores pagos pelas empresas de apostas esportivas aos clubes da Série A — Foto: Editoria de Artes">
            <a:extLst>
              <a:ext uri="{FF2B5EF4-FFF2-40B4-BE49-F238E27FC236}">
                <a16:creationId xmlns:a16="http://schemas.microsoft.com/office/drawing/2014/main" id="{76D2BCD0-FC67-72E9-CA18-8C197C47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08" y="340104"/>
            <a:ext cx="2364083" cy="59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2932339-F44E-61E7-0993-7CEE2FDF7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5190" r="651" b="1901"/>
          <a:stretch/>
        </p:blipFill>
        <p:spPr bwMode="auto">
          <a:xfrm>
            <a:off x="418789" y="335643"/>
            <a:ext cx="8627617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7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996FE-205F-5D3E-878A-91CF0FEF7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C845B1E-094C-A4ED-2191-87851A91B91E}"/>
              </a:ext>
            </a:extLst>
          </p:cNvPr>
          <p:cNvSpPr txBox="1"/>
          <p:nvPr/>
        </p:nvSpPr>
        <p:spPr>
          <a:xfrm>
            <a:off x="887736" y="838361"/>
            <a:ext cx="9350849" cy="48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93"/>
              </a:spcAft>
            </a:pPr>
            <a:r>
              <a:rPr lang="pt-BR" sz="2420" b="1" dirty="0">
                <a:latin typeface="Georgia" panose="02040502050405020303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Publicidade e Propaganda - Legislação</a:t>
            </a:r>
            <a:endParaRPr lang="pt-BR" sz="242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LOGO-04.png" descr="LOGO-04.png">
            <a:extLst>
              <a:ext uri="{FF2B5EF4-FFF2-40B4-BE49-F238E27FC236}">
                <a16:creationId xmlns:a16="http://schemas.microsoft.com/office/drawing/2014/main" id="{93805C29-CC45-0D32-0DD9-BF4BAAF01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62267" y="6343542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Quadro 33">
            <a:extLst>
              <a:ext uri="{FF2B5EF4-FFF2-40B4-BE49-F238E27FC236}">
                <a16:creationId xmlns:a16="http://schemas.microsoft.com/office/drawing/2014/main" id="{6CBC5729-1CA7-4F36-EDBA-47899FAFA782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B248C1-AFA7-C78D-8AD9-E31278DAC8A6}"/>
              </a:ext>
            </a:extLst>
          </p:cNvPr>
          <p:cNvSpPr txBox="1"/>
          <p:nvPr/>
        </p:nvSpPr>
        <p:spPr>
          <a:xfrm>
            <a:off x="1291640" y="3094946"/>
            <a:ext cx="8504252" cy="28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Código de Defesa do Consumidor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7D0E65-E30F-FFCE-D4C3-969BA85AE404}"/>
              </a:ext>
            </a:extLst>
          </p:cNvPr>
          <p:cNvSpPr txBox="1"/>
          <p:nvPr/>
        </p:nvSpPr>
        <p:spPr>
          <a:xfrm>
            <a:off x="1291640" y="4327846"/>
            <a:ext cx="8514663" cy="47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Código Brasileiro de Autorregulamentação Publicitária (CONAR)</a:t>
            </a:r>
          </a:p>
          <a:p>
            <a:pPr algn="just"/>
            <a:r>
              <a:rPr lang="pt-BR" sz="1246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Anexo X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62AE6C-2490-015F-3895-71BBE05005BC}"/>
              </a:ext>
            </a:extLst>
          </p:cNvPr>
          <p:cNvSpPr txBox="1"/>
          <p:nvPr/>
        </p:nvSpPr>
        <p:spPr>
          <a:xfrm>
            <a:off x="1281229" y="1696946"/>
            <a:ext cx="8479845" cy="2840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FF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defRPr>
            </a:lvl1pPr>
          </a:lstStyle>
          <a:p>
            <a:pPr algn="just"/>
            <a:r>
              <a:rPr lang="pt-BR" sz="1246" dirty="0">
                <a:solidFill>
                  <a:schemeClr val="tx1"/>
                </a:solidFill>
              </a:rPr>
              <a:t>Constituição da República Federativa do Brasil</a:t>
            </a:r>
            <a:endParaRPr lang="pt-BR" sz="1246" b="0" dirty="0">
              <a:solidFill>
                <a:schemeClr val="tx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20278C-72CF-D980-81AD-BC8CE2E5191B}"/>
              </a:ext>
            </a:extLst>
          </p:cNvPr>
          <p:cNvSpPr txBox="1"/>
          <p:nvPr/>
        </p:nvSpPr>
        <p:spPr>
          <a:xfrm>
            <a:off x="1281230" y="3551427"/>
            <a:ext cx="5960056" cy="667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Aparajita" panose="02020603050405020304" pitchFamily="18" charset="0"/>
              </a:rPr>
              <a:t>Lei nº 13.756, de 12 de dezembro de 2018</a:t>
            </a:r>
          </a:p>
          <a:p>
            <a:pPr algn="just"/>
            <a:r>
              <a:rPr lang="pt-BR" sz="1246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Dispõe sobre (...) a destinação do produto da arrecadação das loterias e sobre a promoção comercial e a modalidade lotérica denominada apostas de quota fixa; (...).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B57E58-FFBA-4B37-BE14-B3A8394227D7}"/>
              </a:ext>
            </a:extLst>
          </p:cNvPr>
          <p:cNvSpPr txBox="1"/>
          <p:nvPr/>
        </p:nvSpPr>
        <p:spPr>
          <a:xfrm>
            <a:off x="1291641" y="2115327"/>
            <a:ext cx="5960056" cy="859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Lei nº 9.294, de 15 de julho de 1996</a:t>
            </a:r>
          </a:p>
          <a:p>
            <a:pPr algn="just"/>
            <a:r>
              <a:rPr lang="pt-BR" sz="1246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Dispõe sobre as restrições ao uso e à propaganda de produtos </a:t>
            </a:r>
            <a:r>
              <a:rPr lang="pt-BR" sz="1246" dirty="0" err="1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fumígeros</a:t>
            </a:r>
            <a:r>
              <a:rPr lang="pt-BR" sz="1246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bebidas alcoólicas, medicamentos, terapias e defensivos agrícolas, nos termos do § 4º do art. 220 da Constituição Federal. </a:t>
            </a:r>
            <a:endParaRPr lang="pt-BR" sz="1246" b="1" dirty="0">
              <a:solidFill>
                <a:srgbClr val="000000"/>
              </a:solidFill>
              <a:highlight>
                <a:srgbClr val="FFFFFF"/>
              </a:highlight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D0A9C1-3AD6-F03A-7F32-2B70E5E2B5F4}"/>
              </a:ext>
            </a:extLst>
          </p:cNvPr>
          <p:cNvSpPr txBox="1"/>
          <p:nvPr/>
        </p:nvSpPr>
        <p:spPr>
          <a:xfrm>
            <a:off x="1291640" y="5014146"/>
            <a:ext cx="8514663" cy="475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Lei nº 14.790, de 29 de dezembro de 2023</a:t>
            </a:r>
          </a:p>
          <a:p>
            <a:pPr algn="just"/>
            <a:r>
              <a:rPr lang="pt-BR" sz="1246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Dispõe sobre a modalidade lotérica denominada apostas de quota fixa; (...).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16CC60-96F6-413F-A934-87EF1396EC51}"/>
              </a:ext>
            </a:extLst>
          </p:cNvPr>
          <p:cNvSpPr txBox="1"/>
          <p:nvPr/>
        </p:nvSpPr>
        <p:spPr>
          <a:xfrm>
            <a:off x="1291641" y="5682349"/>
            <a:ext cx="5949644" cy="667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1.231, de 31 de julho de 2024</a:t>
            </a:r>
          </a:p>
          <a:p>
            <a:pPr algn="just"/>
            <a:r>
              <a:rPr lang="pt-BR" sz="1246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 as regras e diretrizes para o jogo responsável e para as ações de comunicação, de publicidade e propaganda e de marketing (...).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ED62C79-21BF-FAFA-3151-F8650439E34B}"/>
              </a:ext>
            </a:extLst>
          </p:cNvPr>
          <p:cNvCxnSpPr/>
          <p:nvPr/>
        </p:nvCxnSpPr>
        <p:spPr>
          <a:xfrm>
            <a:off x="1023937" y="1652272"/>
            <a:ext cx="0" cy="4740419"/>
          </a:xfrm>
          <a:prstGeom prst="line">
            <a:avLst/>
          </a:prstGeom>
          <a:ln w="57150">
            <a:solidFill>
              <a:srgbClr val="FF552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D4B4E67-29EB-451C-C47C-7CEAB2789698}"/>
              </a:ext>
            </a:extLst>
          </p:cNvPr>
          <p:cNvCxnSpPr>
            <a:cxnSpLocks/>
          </p:cNvCxnSpPr>
          <p:nvPr/>
        </p:nvCxnSpPr>
        <p:spPr>
          <a:xfrm flipH="1">
            <a:off x="1023937" y="184096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A3DF59E-2B47-C87F-F53D-67D13252C08A}"/>
              </a:ext>
            </a:extLst>
          </p:cNvPr>
          <p:cNvCxnSpPr>
            <a:cxnSpLocks/>
          </p:cNvCxnSpPr>
          <p:nvPr/>
        </p:nvCxnSpPr>
        <p:spPr>
          <a:xfrm flipH="1">
            <a:off x="1023937" y="2260644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5504904-833D-7F0E-5694-CE4D5EB01634}"/>
              </a:ext>
            </a:extLst>
          </p:cNvPr>
          <p:cNvCxnSpPr>
            <a:cxnSpLocks/>
          </p:cNvCxnSpPr>
          <p:nvPr/>
        </p:nvCxnSpPr>
        <p:spPr>
          <a:xfrm flipH="1">
            <a:off x="1041745" y="323796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E4AA692-1C30-C90A-22D5-7504094DAB52}"/>
              </a:ext>
            </a:extLst>
          </p:cNvPr>
          <p:cNvCxnSpPr>
            <a:cxnSpLocks/>
          </p:cNvCxnSpPr>
          <p:nvPr/>
        </p:nvCxnSpPr>
        <p:spPr>
          <a:xfrm flipH="1">
            <a:off x="1039073" y="3704889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ED6CE50-5C73-DD85-9EA0-5881478AF2E0}"/>
              </a:ext>
            </a:extLst>
          </p:cNvPr>
          <p:cNvCxnSpPr>
            <a:cxnSpLocks/>
          </p:cNvCxnSpPr>
          <p:nvPr/>
        </p:nvCxnSpPr>
        <p:spPr>
          <a:xfrm flipH="1">
            <a:off x="1039072" y="4498438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CF34D4F-6723-295C-FF80-26B9712F2857}"/>
              </a:ext>
            </a:extLst>
          </p:cNvPr>
          <p:cNvCxnSpPr>
            <a:cxnSpLocks/>
          </p:cNvCxnSpPr>
          <p:nvPr/>
        </p:nvCxnSpPr>
        <p:spPr>
          <a:xfrm flipH="1">
            <a:off x="1054445" y="517471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97EC143-A580-C9D3-859C-F4D85A33810F}"/>
              </a:ext>
            </a:extLst>
          </p:cNvPr>
          <p:cNvCxnSpPr>
            <a:cxnSpLocks/>
          </p:cNvCxnSpPr>
          <p:nvPr/>
        </p:nvCxnSpPr>
        <p:spPr>
          <a:xfrm flipH="1">
            <a:off x="1039072" y="5812888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AD6E22E6-A21F-74CD-7158-1A3477AE44AA}"/>
              </a:ext>
            </a:extLst>
          </p:cNvPr>
          <p:cNvSpPr/>
          <p:nvPr/>
        </p:nvSpPr>
        <p:spPr>
          <a:xfrm>
            <a:off x="7628926" y="0"/>
            <a:ext cx="4562891" cy="6858000"/>
          </a:xfrm>
          <a:prstGeom prst="rect">
            <a:avLst/>
          </a:prstGeom>
          <a:solidFill>
            <a:srgbClr val="FF5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46" dirty="0"/>
              <a:t>Imagem </a:t>
            </a:r>
          </a:p>
          <a:p>
            <a:pPr algn="ctr"/>
            <a:endParaRPr lang="pt-BR" sz="1246" dirty="0"/>
          </a:p>
        </p:txBody>
      </p:sp>
      <p:pic>
        <p:nvPicPr>
          <p:cNvPr id="22" name="LOGO-04.png" descr="LOGO-04.png">
            <a:extLst>
              <a:ext uri="{FF2B5EF4-FFF2-40B4-BE49-F238E27FC236}">
                <a16:creationId xmlns:a16="http://schemas.microsoft.com/office/drawing/2014/main" id="{FCCD700A-AD05-E32C-D4FD-F792F3969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283469"/>
            <a:ext cx="1178542" cy="41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4" descr="Pessoas apostam partida de futebol na internet">
            <a:extLst>
              <a:ext uri="{FF2B5EF4-FFF2-40B4-BE49-F238E27FC236}">
                <a16:creationId xmlns:a16="http://schemas.microsoft.com/office/drawing/2014/main" id="{75D589AB-F76D-04E8-3418-DA1DE2EC5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16122"/>
          <a:stretch/>
        </p:blipFill>
        <p:spPr bwMode="auto">
          <a:xfrm>
            <a:off x="7391533" y="887848"/>
            <a:ext cx="4562891" cy="50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B040-99F8-08CE-D0E5-45DAF2CD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0CBA429E-CECB-FB00-F759-8B37BD47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49" y="4180783"/>
            <a:ext cx="3406471" cy="279251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3EC3852C-0C25-71CA-A230-C86D4FCB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990" y="4202606"/>
            <a:ext cx="3456786" cy="2557889"/>
          </a:xfrm>
          <a:prstGeom prst="rect">
            <a:avLst/>
          </a:prstGeom>
        </p:spPr>
      </p:pic>
      <p:pic>
        <p:nvPicPr>
          <p:cNvPr id="20" name="LOGO-04.png" descr="LOGO-04.png">
            <a:extLst>
              <a:ext uri="{FF2B5EF4-FFF2-40B4-BE49-F238E27FC236}">
                <a16:creationId xmlns:a16="http://schemas.microsoft.com/office/drawing/2014/main" id="{8A54CDA3-4EFA-E6F5-204F-55914AC94C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6663" t="90462" r="1941" b="2469"/>
          <a:stretch/>
        </p:blipFill>
        <p:spPr>
          <a:xfrm>
            <a:off x="10962267" y="6343542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Quadro 33">
            <a:extLst>
              <a:ext uri="{FF2B5EF4-FFF2-40B4-BE49-F238E27FC236}">
                <a16:creationId xmlns:a16="http://schemas.microsoft.com/office/drawing/2014/main" id="{EC7D71E1-C47A-0F93-8181-92DB059C1FD2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7930C9-C330-B24B-2BE6-511ED8569AEF}"/>
              </a:ext>
            </a:extLst>
          </p:cNvPr>
          <p:cNvSpPr txBox="1"/>
          <p:nvPr/>
        </p:nvSpPr>
        <p:spPr>
          <a:xfrm>
            <a:off x="882900" y="798400"/>
            <a:ext cx="10532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23" b="1" dirty="0"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Código Brasileiro de Autorregulamentação Publicitária</a:t>
            </a:r>
          </a:p>
          <a:p>
            <a:r>
              <a:rPr lang="pt-BR" sz="1177" b="1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Anexo X</a:t>
            </a:r>
            <a:endParaRPr lang="pt-BR" sz="1246" b="1" dirty="0">
              <a:latin typeface="Avenir Next LT Pro" panose="020B05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A7B2A4C-71EE-10C9-6182-8AA87CD92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72" y="1788882"/>
            <a:ext cx="3680728" cy="164011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AC64B75-73CC-4CD8-28AF-7514A84C4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979" y="1392098"/>
            <a:ext cx="3026208" cy="281507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397F67F-CAE8-192D-7CD1-4373AB63E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3956" y="1480263"/>
            <a:ext cx="3992253" cy="242821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E54A107-EDC1-CF18-F7AB-627192343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72" y="4126406"/>
            <a:ext cx="3389143" cy="27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FF4CF7-4424-91DE-3676-CF36749AFF62}"/>
              </a:ext>
            </a:extLst>
          </p:cNvPr>
          <p:cNvSpPr txBox="1"/>
          <p:nvPr/>
        </p:nvSpPr>
        <p:spPr>
          <a:xfrm>
            <a:off x="4529431" y="-869363"/>
            <a:ext cx="6287662" cy="5910944"/>
          </a:xfrm>
          <a:prstGeom prst="rect">
            <a:avLst/>
          </a:prstGeom>
          <a:noFill/>
        </p:spPr>
        <p:txBody>
          <a:bodyPr vert="horz" lIns="63305" tIns="31652" rIns="63305" bIns="31652" rtlCol="0" anchor="b">
            <a:noAutofit/>
          </a:bodyPr>
          <a:lstStyle/>
          <a:p>
            <a:pPr algn="just"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Jogos e Apostas</a:t>
            </a: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Marco Regulatório e visão de Direito do Consumidor</a:t>
            </a:r>
          </a:p>
          <a:p>
            <a:pPr algn="just"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 (Apostador)</a:t>
            </a:r>
          </a:p>
        </p:txBody>
      </p:sp>
      <p:pic>
        <p:nvPicPr>
          <p:cNvPr id="9" name="LOGO-04.png" descr="LOGO-04.png">
            <a:extLst>
              <a:ext uri="{FF2B5EF4-FFF2-40B4-BE49-F238E27FC236}">
                <a16:creationId xmlns:a16="http://schemas.microsoft.com/office/drawing/2014/main" id="{776998F4-193E-60A2-ABBA-09BAF1C2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1010226" y="6372317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5BE8083A-8857-65F8-78FF-F27B61B447BA}"/>
              </a:ext>
            </a:extLst>
          </p:cNvPr>
          <p:cNvSpPr/>
          <p:nvPr/>
        </p:nvSpPr>
        <p:spPr>
          <a:xfrm>
            <a:off x="1012720" y="1786003"/>
            <a:ext cx="3147595" cy="3200154"/>
          </a:xfrm>
          <a:prstGeom prst="frame">
            <a:avLst/>
          </a:prstGeom>
          <a:solidFill>
            <a:srgbClr val="FF5527"/>
          </a:solidFill>
          <a:ln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6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0F9BDA0-4948-F5A6-EF49-C340BE7B12D4}"/>
              </a:ext>
            </a:extLst>
          </p:cNvPr>
          <p:cNvSpPr txBox="1"/>
          <p:nvPr/>
        </p:nvSpPr>
        <p:spPr>
          <a:xfrm>
            <a:off x="970210" y="821777"/>
            <a:ext cx="10532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700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Sumário</a:t>
            </a:r>
          </a:p>
          <a:p>
            <a:endParaRPr lang="pt-BR" sz="2700" dirty="0">
              <a:latin typeface="Avenir Next LT Pro" panose="020B05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3CD10D-630E-A4A0-0BB1-9AD609563ED1}"/>
              </a:ext>
            </a:extLst>
          </p:cNvPr>
          <p:cNvSpPr txBox="1"/>
          <p:nvPr/>
        </p:nvSpPr>
        <p:spPr>
          <a:xfrm>
            <a:off x="970210" y="1602376"/>
            <a:ext cx="111186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204" algn="just" fontAlgn="base"/>
            <a:endParaRPr lang="pt-BR" sz="1400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539804" indent="-228600" algn="just" fontAlgn="base">
              <a:buAutoNum type="arabicPeriod"/>
            </a:pPr>
            <a:endParaRPr lang="pt-BR" sz="1400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654104" indent="-342900" algn="just" fontAlgn="base">
              <a:buAutoNum type="arabicPeriod"/>
            </a:pPr>
            <a:r>
              <a:rPr lang="pt-BR" sz="16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Introdução à legislação das </a:t>
            </a:r>
            <a:r>
              <a:rPr lang="pt-BR" sz="1600" b="1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Bets</a:t>
            </a:r>
            <a:r>
              <a:rPr lang="pt-BR" sz="16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no Brasil;</a:t>
            </a:r>
          </a:p>
          <a:p>
            <a:pPr marL="654104" indent="-342900" algn="just" fontAlgn="base">
              <a:buAutoNum type="arabicPeriod"/>
            </a:pPr>
            <a:endParaRPr lang="pt-BR" sz="1600" b="1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654104" indent="-342900" algn="just" fontAlgn="base">
              <a:buAutoNum type="arabicPeriod"/>
            </a:pPr>
            <a:endParaRPr lang="pt-BR" sz="1600" b="1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654104" indent="-342900" algn="just" fontAlgn="base">
              <a:buAutoNum type="arabicPeriod"/>
            </a:pPr>
            <a:r>
              <a:rPr lang="pt-BR" sz="16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Jogo Responsável e Direitos dos Apostadores (Portaria n.º 1.231/2024, SPA/MF);</a:t>
            </a:r>
          </a:p>
          <a:p>
            <a:pPr marL="654104" indent="-342900" algn="just" fontAlgn="base">
              <a:buAutoNum type="arabicPeriod"/>
            </a:pPr>
            <a:endParaRPr lang="pt-BR" sz="1600" b="1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654104" indent="-342900" algn="just" fontAlgn="base">
              <a:buAutoNum type="arabicPeriod"/>
            </a:pPr>
            <a:endParaRPr lang="pt-BR" sz="1600" b="1" spc="-28" dirty="0">
              <a:highlight>
                <a:srgbClr val="FFFF00"/>
              </a:highlight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654104" indent="-342900" algn="just" fontAlgn="base">
              <a:buAutoNum type="arabicPeriod"/>
            </a:pPr>
            <a:r>
              <a:rPr lang="pt-BR" sz="16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Ações de comunicação, de publicidade e propaganda e de marketing (Portaria n.º 1.231/2024, SPA/MF);</a:t>
            </a:r>
          </a:p>
        </p:txBody>
      </p:sp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AE60CCE0-BFB6-EF71-C011-A7F5CAEA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FE6CF95D-C0C4-CAA5-17A0-EDD21042EEC6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FF4CF7-4424-91DE-3676-CF36749AFF62}"/>
              </a:ext>
            </a:extLst>
          </p:cNvPr>
          <p:cNvSpPr txBox="1"/>
          <p:nvPr/>
        </p:nvSpPr>
        <p:spPr>
          <a:xfrm>
            <a:off x="4529431" y="-869363"/>
            <a:ext cx="6287662" cy="5910944"/>
          </a:xfrm>
          <a:prstGeom prst="rect">
            <a:avLst/>
          </a:prstGeom>
          <a:noFill/>
        </p:spPr>
        <p:txBody>
          <a:bodyPr vert="horz" lIns="63305" tIns="31652" rIns="63305" bIns="31652" rtlCol="0" anchor="b">
            <a:noAutofit/>
          </a:bodyPr>
          <a:lstStyle/>
          <a:p>
            <a:pPr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Jogos e Apostas</a:t>
            </a:r>
            <a:r>
              <a:rPr lang="pt-BR" sz="55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Introdução </a:t>
            </a:r>
          </a:p>
          <a:p>
            <a:pPr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à Legislação </a:t>
            </a:r>
          </a:p>
          <a:p>
            <a:pPr defTabSz="632959">
              <a:lnSpc>
                <a:spcPct val="90000"/>
              </a:lnSpc>
              <a:spcBef>
                <a:spcPct val="0"/>
              </a:spcBef>
              <a:spcAft>
                <a:spcPts val="416"/>
              </a:spcAft>
            </a:pP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das </a:t>
            </a:r>
            <a:r>
              <a:rPr lang="pt-BR" sz="4846" b="1" dirty="0" err="1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Bets</a:t>
            </a:r>
            <a:r>
              <a:rPr lang="pt-BR" sz="4846" b="1" dirty="0">
                <a:highlight>
                  <a:srgbClr val="FFFFFF"/>
                </a:highlight>
                <a:latin typeface="Georgia" panose="02040502050405020303" pitchFamily="18" charset="0"/>
                <a:ea typeface="+mj-ea"/>
                <a:cs typeface="Segoe UI Semilight" panose="020B0402040204020203" pitchFamily="34" charset="0"/>
              </a:rPr>
              <a:t> no Brasil </a:t>
            </a:r>
          </a:p>
        </p:txBody>
      </p:sp>
      <p:pic>
        <p:nvPicPr>
          <p:cNvPr id="9" name="LOGO-04.png" descr="LOGO-04.png">
            <a:extLst>
              <a:ext uri="{FF2B5EF4-FFF2-40B4-BE49-F238E27FC236}">
                <a16:creationId xmlns:a16="http://schemas.microsoft.com/office/drawing/2014/main" id="{776998F4-193E-60A2-ABBA-09BAF1C2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1010226" y="6372317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5BE8083A-8857-65F8-78FF-F27B61B447BA}"/>
              </a:ext>
            </a:extLst>
          </p:cNvPr>
          <p:cNvSpPr/>
          <p:nvPr/>
        </p:nvSpPr>
        <p:spPr>
          <a:xfrm>
            <a:off x="1012720" y="1786003"/>
            <a:ext cx="3147595" cy="3200154"/>
          </a:xfrm>
          <a:prstGeom prst="frame">
            <a:avLst/>
          </a:prstGeom>
          <a:solidFill>
            <a:srgbClr val="FF5527"/>
          </a:solidFill>
          <a:ln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9354EF9-92D9-B3D0-7811-ABE4B8AF70A1}"/>
              </a:ext>
            </a:extLst>
          </p:cNvPr>
          <p:cNvSpPr txBox="1"/>
          <p:nvPr/>
        </p:nvSpPr>
        <p:spPr>
          <a:xfrm>
            <a:off x="419343" y="718436"/>
            <a:ext cx="6812621" cy="53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93"/>
              </a:spcAft>
            </a:pPr>
            <a:r>
              <a:rPr lang="pt-BR" sz="2700" b="1" dirty="0">
                <a:latin typeface="Georgia" panose="02040502050405020303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Panorama das normas no Brasil</a:t>
            </a:r>
            <a:endParaRPr lang="pt-BR" sz="27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4B741F6-0699-C98B-141C-C0E9C3D0395A}"/>
              </a:ext>
            </a:extLst>
          </p:cNvPr>
          <p:cNvCxnSpPr>
            <a:cxnSpLocks/>
          </p:cNvCxnSpPr>
          <p:nvPr/>
        </p:nvCxnSpPr>
        <p:spPr>
          <a:xfrm>
            <a:off x="1063610" y="1447800"/>
            <a:ext cx="20788" cy="5098167"/>
          </a:xfrm>
          <a:prstGeom prst="straightConnector1">
            <a:avLst/>
          </a:prstGeom>
          <a:ln w="57150">
            <a:solidFill>
              <a:srgbClr val="FF552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C176C1-B115-C4D4-9318-26A1310C3D7D}"/>
              </a:ext>
            </a:extLst>
          </p:cNvPr>
          <p:cNvSpPr txBox="1"/>
          <p:nvPr/>
        </p:nvSpPr>
        <p:spPr>
          <a:xfrm>
            <a:off x="1460020" y="1462191"/>
            <a:ext cx="6565742" cy="454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Decreto-Lei nº 3.688, de 3 de outubro de 1941 (Lei das Contravenções Penais)</a:t>
            </a:r>
            <a:endParaRPr lang="pt-BR" sz="1246" dirty="0"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algn="just"/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Caracterizou o estabelecimento e a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exploração de jogos de azar como contravenção penal.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D8ABE7-3F12-C0EA-8D3A-B1A7ACB62F59}"/>
              </a:ext>
            </a:extLst>
          </p:cNvPr>
          <p:cNvSpPr txBox="1"/>
          <p:nvPr/>
        </p:nvSpPr>
        <p:spPr>
          <a:xfrm>
            <a:off x="1474015" y="1964669"/>
            <a:ext cx="8452061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Lei nº 10.406, de 10 de janeiro de 2002 (Código Civil)</a:t>
            </a:r>
            <a:endParaRPr lang="pt-BR" sz="1246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 Código Civil atual, de 2002, prevê a inexigibilidade de dívidas oriundas de jogo ou de aposta, ressalvando-se as hipóteses de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“jogos e apostas legalmente permitidos” e “prêmios oferecidos ou prometidos para o vencedor em competição de natureza esportiva, intelectual ou artística”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(art. 814).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E5D229-C49C-85EB-D112-11AAC36B3BA6}"/>
              </a:ext>
            </a:extLst>
          </p:cNvPr>
          <p:cNvSpPr txBox="1"/>
          <p:nvPr/>
        </p:nvSpPr>
        <p:spPr>
          <a:xfrm>
            <a:off x="1473812" y="2971269"/>
            <a:ext cx="8452061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Lei nº 13.756, de 12 de dezembro de 2018 </a:t>
            </a:r>
          </a:p>
          <a:p>
            <a:pPr algn="just"/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lei (i) legalizou as apostas de quota fixa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ao considerar a </a:t>
            </a:r>
            <a:r>
              <a:rPr lang="pt-BR" sz="1038" dirty="0">
                <a:solidFill>
                  <a:srgbClr val="FF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loteria de prognósticos esportivos como modalidade lotérica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(art. 14); (</a:t>
            </a:r>
            <a:r>
              <a:rPr 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) possibilitou a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autorização da loteria dessa modalidade pelo Ministério da Fazenda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para exploração comercial em ambiente concorrencial, </a:t>
            </a:r>
            <a:r>
              <a:rPr lang="pt-BR" sz="1038" dirty="0">
                <a:solidFill>
                  <a:srgbClr val="FF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sem limites de número de outorga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com possibilidade de ser comercializada em quaisquer </a:t>
            </a:r>
            <a:r>
              <a:rPr lang="pt-BR" sz="1038" dirty="0">
                <a:solidFill>
                  <a:srgbClr val="FF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canais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distribuição comercial, </a:t>
            </a:r>
            <a:r>
              <a:rPr lang="pt-BR" sz="1038" dirty="0">
                <a:solidFill>
                  <a:srgbClr val="FF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físicos e em meios virtuais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 (</a:t>
            </a:r>
            <a:r>
              <a:rPr 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iii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) estabeleceu que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 Ministério da Fazenda será responsável pela regulamentação</a:t>
            </a:r>
            <a:r>
              <a:rPr lang="pt-BR" sz="1038" b="1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da atividade.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45CD53-E0ED-4FA7-B5C3-3CCEC53BF9FE}"/>
              </a:ext>
            </a:extLst>
          </p:cNvPr>
          <p:cNvSpPr txBox="1"/>
          <p:nvPr/>
        </p:nvSpPr>
        <p:spPr>
          <a:xfrm>
            <a:off x="1446231" y="3973120"/>
            <a:ext cx="8479642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0" algn="just">
              <a:spcAft>
                <a:spcPts val="347"/>
              </a:spcAft>
            </a:pPr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Aparajita" panose="02020603050405020304" pitchFamily="18" charset="0"/>
              </a:rPr>
              <a:t>Medida Provisória nº 1.182, de 24 de julho de 2023 (“MP 1.182/23”)</a:t>
            </a:r>
          </a:p>
          <a:p>
            <a:pPr marL="1320" algn="just">
              <a:spcAft>
                <a:spcPts val="347"/>
              </a:spcAft>
            </a:pP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Disciplinou a exploração da loteria de aposta de quota fixa pela União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. Porém, como não foi apreciada no prazo constitucional, houve perda de eficácia da medida, tendo seu prazo de vigência encerrado no dia 21 de novembro de 2023.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9F840AE-7CA7-3AF1-960B-170BF80BD87A}"/>
              </a:ext>
            </a:extLst>
          </p:cNvPr>
          <p:cNvSpPr txBox="1"/>
          <p:nvPr/>
        </p:nvSpPr>
        <p:spPr>
          <a:xfrm>
            <a:off x="1446231" y="4719397"/>
            <a:ext cx="8479642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8"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Normativa MF nº 1.330, de 26 de outubro de 2023 </a:t>
            </a:r>
          </a:p>
          <a:p>
            <a:pPr marL="2638" algn="just"/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(i) Estabeleceu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regras gerais para empresas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que possuem o interessem em atuar no mercado de apostas; (</a:t>
            </a:r>
            <a:r>
              <a:rPr 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) previu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direitos e obrigações do apostador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; e (</a:t>
            </a:r>
            <a:r>
              <a:rPr 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iii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) regulamentou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normas sobre jogo responsável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para prevenção ao transtorno do jogo compulsivo ou patológico, para prevenção e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não indução ao endividamento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 para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proteção de pessoas vulneráveis,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especialmente crianças e adolescentes. </a:t>
            </a:r>
          </a:p>
        </p:txBody>
      </p:sp>
      <p:pic>
        <p:nvPicPr>
          <p:cNvPr id="20" name="LOGO-04.png" descr="LOGO-04.png">
            <a:extLst>
              <a:ext uri="{FF2B5EF4-FFF2-40B4-BE49-F238E27FC236}">
                <a16:creationId xmlns:a16="http://schemas.microsoft.com/office/drawing/2014/main" id="{7DFE3AE1-8CE9-098D-B6F7-451B1617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62267" y="6343542"/>
            <a:ext cx="1178542" cy="4108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CC6146C4-084A-9866-53CE-124ED483C6B2}"/>
              </a:ext>
            </a:extLst>
          </p:cNvPr>
          <p:cNvCxnSpPr>
            <a:cxnSpLocks/>
          </p:cNvCxnSpPr>
          <p:nvPr/>
        </p:nvCxnSpPr>
        <p:spPr>
          <a:xfrm flipH="1">
            <a:off x="1048807" y="1578710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Quadro 33">
            <a:extLst>
              <a:ext uri="{FF2B5EF4-FFF2-40B4-BE49-F238E27FC236}">
                <a16:creationId xmlns:a16="http://schemas.microsoft.com/office/drawing/2014/main" id="{52ECFDE6-01E7-AA80-0C9E-B5E4AFE32D2A}"/>
              </a:ext>
            </a:extLst>
          </p:cNvPr>
          <p:cNvSpPr/>
          <p:nvPr/>
        </p:nvSpPr>
        <p:spPr>
          <a:xfrm>
            <a:off x="525432" y="790136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9D22DB4-9BB5-472B-0467-4C2014525657}"/>
              </a:ext>
            </a:extLst>
          </p:cNvPr>
          <p:cNvCxnSpPr>
            <a:cxnSpLocks/>
          </p:cNvCxnSpPr>
          <p:nvPr/>
        </p:nvCxnSpPr>
        <p:spPr>
          <a:xfrm flipH="1">
            <a:off x="1085659" y="2120079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A202E4A-FA1D-BE1C-0A4B-73B1C0D5A967}"/>
              </a:ext>
            </a:extLst>
          </p:cNvPr>
          <p:cNvCxnSpPr>
            <a:cxnSpLocks/>
          </p:cNvCxnSpPr>
          <p:nvPr/>
        </p:nvCxnSpPr>
        <p:spPr>
          <a:xfrm flipH="1">
            <a:off x="1100931" y="3117285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34C57D-E784-F0C0-FA66-D6BDCDD874E9}"/>
              </a:ext>
            </a:extLst>
          </p:cNvPr>
          <p:cNvCxnSpPr>
            <a:cxnSpLocks/>
          </p:cNvCxnSpPr>
          <p:nvPr/>
        </p:nvCxnSpPr>
        <p:spPr>
          <a:xfrm flipH="1">
            <a:off x="1100930" y="4140005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D518CA1-1ECF-F922-3207-D9A87EC62085}"/>
              </a:ext>
            </a:extLst>
          </p:cNvPr>
          <p:cNvCxnSpPr>
            <a:cxnSpLocks/>
          </p:cNvCxnSpPr>
          <p:nvPr/>
        </p:nvCxnSpPr>
        <p:spPr>
          <a:xfrm flipH="1">
            <a:off x="1093372" y="487154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FA5DB1-6B69-7267-8AB0-7BDEB594007C}"/>
              </a:ext>
            </a:extLst>
          </p:cNvPr>
          <p:cNvSpPr txBox="1"/>
          <p:nvPr/>
        </p:nvSpPr>
        <p:spPr>
          <a:xfrm>
            <a:off x="1446231" y="5549823"/>
            <a:ext cx="8479642" cy="111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u="sng" dirty="0">
                <a:solidFill>
                  <a:srgbClr val="FF5527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Lei nº 14.790, de 29 de dezembro de 2023 </a:t>
            </a:r>
            <a:r>
              <a:rPr lang="pt-BR" sz="1246" b="1" u="sng" dirty="0">
                <a:solidFill>
                  <a:srgbClr val="FF552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(“Lei das </a:t>
            </a:r>
            <a:r>
              <a:rPr lang="pt-BR" sz="1246" b="1" i="1" u="sng" dirty="0" err="1">
                <a:solidFill>
                  <a:srgbClr val="FF552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Bets</a:t>
            </a:r>
            <a:r>
              <a:rPr lang="pt-BR" sz="1246" b="1" u="sng" dirty="0">
                <a:solidFill>
                  <a:srgbClr val="FF5527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”)</a:t>
            </a:r>
          </a:p>
          <a:p>
            <a:pPr algn="just"/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Os jogos promovidos pelas </a:t>
            </a:r>
            <a:r>
              <a:rPr lang="pt-BR" sz="1038" b="1" dirty="0" err="1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bets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são legalmente permitidos e abrangem eventos reais de temática esportiva 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(como jogos de futebol, basquete, tênis, vôlei, entre outros), e eventos virtuais de jogos on-line. Nesses eventos, os apostadores têm a chance de ganhar ao acertar condições específicas do jogo ou o resultado da partida, podendo as apostas serem realizadas </a:t>
            </a:r>
            <a:r>
              <a:rPr lang="pt-BR" sz="1038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fisicamente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por meio de bilhetes impressos, </a:t>
            </a:r>
            <a:r>
              <a:rPr lang="pt-BR" sz="1038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ou virtualmente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acessando canais eletrônicos. Necessidade de regulamentação dessa modalidade lotérica.</a:t>
            </a:r>
          </a:p>
          <a:p>
            <a:pPr algn="just"/>
            <a:endParaRPr lang="pt-BR" sz="1246" dirty="0"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D7ECB83-1756-13BF-25B7-D2867ED57ACC}"/>
              </a:ext>
            </a:extLst>
          </p:cNvPr>
          <p:cNvCxnSpPr>
            <a:cxnSpLocks/>
          </p:cNvCxnSpPr>
          <p:nvPr/>
        </p:nvCxnSpPr>
        <p:spPr>
          <a:xfrm flipH="1">
            <a:off x="1100930" y="5706568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0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0F9BDA0-4948-F5A6-EF49-C340BE7B12D4}"/>
              </a:ext>
            </a:extLst>
          </p:cNvPr>
          <p:cNvSpPr txBox="1"/>
          <p:nvPr/>
        </p:nvSpPr>
        <p:spPr>
          <a:xfrm>
            <a:off x="960990" y="366564"/>
            <a:ext cx="10900724" cy="120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23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Lei nº 14.790, de 29 de dezembro de 2023</a:t>
            </a:r>
          </a:p>
          <a:p>
            <a:r>
              <a:rPr lang="pt-BR" sz="1177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</a:t>
            </a:r>
            <a:r>
              <a:rPr lang="pt-BR" sz="1177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Lei das </a:t>
            </a:r>
            <a:r>
              <a:rPr lang="pt-BR" sz="1177" b="1" i="1" dirty="0" err="1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Bets</a:t>
            </a:r>
            <a:r>
              <a:rPr lang="pt-BR" sz="1177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ao estruturar as regras para a modalidade lotérica de apostas de quota fixa, estabeleceu um </a:t>
            </a:r>
            <a:r>
              <a:rPr lang="pt-BR" sz="1177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marco regulatório </a:t>
            </a:r>
            <a:r>
              <a:rPr lang="pt-BR" sz="1177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 de consolidação das disposições sobre as apostas esportivas online, prevendo, em resumo, sobre:</a:t>
            </a:r>
          </a:p>
          <a:p>
            <a:endParaRPr lang="pt-BR" sz="1246" dirty="0">
              <a:latin typeface="Avenir Next LT Pro" panose="020B05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3CD10D-630E-A4A0-0BB1-9AD609563ED1}"/>
              </a:ext>
            </a:extLst>
          </p:cNvPr>
          <p:cNvSpPr txBox="1"/>
          <p:nvPr/>
        </p:nvSpPr>
        <p:spPr>
          <a:xfrm>
            <a:off x="540000" y="1476418"/>
            <a:ext cx="5411165" cy="49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204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Empresas 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Prevê que apenas as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empresas autorizadas pelo Ministério da Fazenda (MF)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poderão atuar no setor e oferecer os serviços relacionados às apostas esportivas. As empresas que pretendam operar no mercado brasileiro de apostas devem ser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devidamente constituídas no Brasil.</a:t>
            </a:r>
            <a:endParaRPr lang="pt-BR" sz="1100" dirty="0">
              <a:solidFill>
                <a:srgbClr val="FF5527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fontAlgn="base"/>
            <a:r>
              <a:rPr lang="pt-BR" sz="11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 </a:t>
            </a:r>
          </a:p>
          <a:p>
            <a:pPr marL="311204" fontAlgn="base"/>
            <a:r>
              <a:rPr lang="pt-BR" sz="1100" b="1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Apostas 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Autoriza a operação de apostas de quota fixa, desde que essas apostas digam respeito a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eventos desportivos reais ou a eventos virtuais em jogos online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 Além disso, ela deve ser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explorada em ambiente concorrencial, com licenciamento prévio do Ministério da Fazenda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 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 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Pessoas proibidas de apostar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>
              <a:spcAft>
                <a:spcPts val="933"/>
              </a:spcAft>
            </a:pP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Participação em apostas é vedada a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pessoas menores de 18 anos; agentes públicos relacionados à regulação, controle ou fiscalização da atividade; proprietário, administrador, diretor, funcionário ou pessoa influente do agente operador; pessoas que, de alguma forma, possam influenciar os resultados das apostas; pessoas que possam acessar os sistemas de apostas; e pessoas diagnosticadas com </a:t>
            </a:r>
            <a:r>
              <a:rPr lang="pt-BR" sz="1100" spc="-28" dirty="0" err="1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ludopatia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 Nesse sentido, a lei prevê a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implementação de procedimentos para o cadastro de novos apostadores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a fim de evitar a participação de menores e garantir a conformidade com os regulamentos de prevenção à lavagem de dinheiro, ao financiamento do terrorismo e </a:t>
            </a:r>
            <a:r>
              <a:rPr lang="pt-BR" sz="11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à proliferação de armas de destruição em massa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(PLD/FTP).</a:t>
            </a:r>
          </a:p>
          <a:p>
            <a:pPr marL="311204" algn="just" fontAlgn="base"/>
            <a:r>
              <a:rPr lang="pt-BR" sz="1100" b="1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</a:t>
            </a:r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ributação e destinação da arrecadação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Previsão de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destinação obrigatória de 12% do </a:t>
            </a:r>
            <a:r>
              <a:rPr lang="pt-BR" sz="1100" i="1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Gross </a:t>
            </a:r>
            <a:r>
              <a:rPr lang="pt-BR" sz="1100" i="1" dirty="0" err="1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Gaming</a:t>
            </a:r>
            <a:r>
              <a:rPr lang="pt-BR" sz="1100" i="1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100" i="1" dirty="0" err="1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Revenue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que corresponde ao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produto da arrecadação das casas de apostas, deduzido os prêmios pagos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para as áreas de seguridade social, saúde, educação, esportes, entre outros setores.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64519B-176F-C432-7273-64582A71A8F5}"/>
              </a:ext>
            </a:extLst>
          </p:cNvPr>
          <p:cNvSpPr txBox="1"/>
          <p:nvPr/>
        </p:nvSpPr>
        <p:spPr>
          <a:xfrm>
            <a:off x="5929305" y="1476418"/>
            <a:ext cx="5932409" cy="477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204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Jogo Responsável, Direitos e Deveres do Apostador</a:t>
            </a: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Estabelece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diretrizes para o combate aos transtornos associados ao jogo ou aposta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s, tais como jogo patológico ou abusivo; prevê direitos (específicos) dos apostadores, ao lado daqueles já previstos pelo Código de Defesa do Consumidor; prevê deveres do apostador.</a:t>
            </a:r>
          </a:p>
          <a:p>
            <a:pPr marL="311204" fontAlgn="base"/>
            <a:endParaRPr lang="pt-BR" sz="1100" spc="-28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Ações de Comunicação, Publicidade e Marketing</a:t>
            </a:r>
          </a:p>
          <a:p>
            <a:pPr marL="311204" algn="just" fontAlgn="base">
              <a:spcAft>
                <a:spcPts val="933"/>
              </a:spcAft>
            </a:pP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Estabelece que o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Ministério da Fazenda ficará encarregado de regulamentar as ações de comunicação, publicidade e marketing relacionadas às apostas esportivas, incentivando a autorregulação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 A Lei ainda (i) proíbe a apresentação de apostas como solução financeira, emprego ou investimento; (</a:t>
            </a:r>
            <a:r>
              <a:rPr lang="pt-BR" sz="1100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ii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) estabelece que os operadores de apostas devem disponibilizar um serviço gratuito de apoio ao cliente e uma ouvidoria, ambos em português, para lidar com reclamações e solicitações; e (</a:t>
            </a:r>
            <a:r>
              <a:rPr lang="pt-BR" sz="1100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iii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) estabelece os direitos básicos dos apostadores e a aplicação do Código de Defesa do Consumidor.</a:t>
            </a:r>
          </a:p>
          <a:p>
            <a:pPr marL="311204" fontAlgn="base"/>
            <a:r>
              <a:rPr lang="pt-BR" sz="1100" b="1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Prevenção à Lavagem de Dinheiro e à fraude no esporte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Exige a adoção, pelos agentes operadores, de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controles internos e de políticas de integridade corporativa específicas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assim como a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identificação dos apostadores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bem como estabelece a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submissão dos agentes operadores ao Coaf</a:t>
            </a:r>
          </a:p>
          <a:p>
            <a:pPr marL="311204" algn="just" fontAlgn="base"/>
            <a:r>
              <a:rPr lang="pt-BR" sz="1100" b="1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 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b="1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Fiscalização e infrações administrativas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311204" algn="just" fontAlgn="base"/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Agentes operadores devem garantir </a:t>
            </a:r>
            <a:r>
              <a:rPr lang="pt-BR" sz="1100" spc="-28" dirty="0">
                <a:solidFill>
                  <a:srgbClr val="FF5527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acesso irrestrito ao MF e comunicar qualquer indício de manipulação de resultados dentro do prazo de cinco dias úteis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 As infrações administrativas passíveis de punição abrangem: (i) exploração de loteria de apostas de quota fixa sem prévia concessão de outorga pelo MF; (</a:t>
            </a:r>
            <a:r>
              <a:rPr lang="pt-BR" sz="1100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ii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) realização de operações ou atividades vedadas, não autorizadas ou em desacordo com a outorga concedida; (</a:t>
            </a:r>
            <a:r>
              <a:rPr lang="pt-BR" sz="1100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iii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) oposição de embaraço à fiscalização do órgão competente; (</a:t>
            </a:r>
            <a:r>
              <a:rPr lang="pt-BR" sz="1100" spc="-28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iv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) não fornecimento, ao órgão fiscalizador</a:t>
            </a:r>
            <a:r>
              <a:rPr lang="pt-BR" sz="1100" strike="sngStrike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</a:t>
            </a:r>
            <a:r>
              <a:rPr lang="pt-BR" sz="1100" spc="-28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de dados, documentos ou informações legalmente exigíveis. A configuração de uma das hipóteses de infração administrativa permitirá a aplicação de sanção administrativa. </a:t>
            </a:r>
            <a:endParaRPr lang="pt-BR" sz="11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AE60CCE0-BFB6-EF71-C011-A7F5CAEA8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Quadro 12">
            <a:extLst>
              <a:ext uri="{FF2B5EF4-FFF2-40B4-BE49-F238E27FC236}">
                <a16:creationId xmlns:a16="http://schemas.microsoft.com/office/drawing/2014/main" id="{FE6CF95D-C0C4-CAA5-17A0-EDD21042EEC6}"/>
              </a:ext>
            </a:extLst>
          </p:cNvPr>
          <p:cNvSpPr/>
          <p:nvPr/>
        </p:nvSpPr>
        <p:spPr>
          <a:xfrm>
            <a:off x="540000" y="581025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6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9354EF9-92D9-B3D0-7811-ABE4B8AF70A1}"/>
              </a:ext>
            </a:extLst>
          </p:cNvPr>
          <p:cNvSpPr txBox="1"/>
          <p:nvPr/>
        </p:nvSpPr>
        <p:spPr>
          <a:xfrm>
            <a:off x="454940" y="815192"/>
            <a:ext cx="6762231" cy="53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93"/>
              </a:spcAft>
            </a:pPr>
            <a:r>
              <a:rPr lang="pt-BR" sz="2700" b="1" dirty="0">
                <a:latin typeface="Georgia" panose="02040502050405020303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Panorama das normas no Brasil</a:t>
            </a:r>
            <a:endParaRPr lang="pt-BR" sz="27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LOGO-04.png" descr="LOGO-04.png">
            <a:extLst>
              <a:ext uri="{FF2B5EF4-FFF2-40B4-BE49-F238E27FC236}">
                <a16:creationId xmlns:a16="http://schemas.microsoft.com/office/drawing/2014/main" id="{7DFE3AE1-8CE9-098D-B6F7-451B1617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62267" y="6343542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Quadro 33">
            <a:extLst>
              <a:ext uri="{FF2B5EF4-FFF2-40B4-BE49-F238E27FC236}">
                <a16:creationId xmlns:a16="http://schemas.microsoft.com/office/drawing/2014/main" id="{52ECFDE6-01E7-AA80-0C9E-B5E4AFE32D2A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40DDE7-AC48-0BC6-6B09-07BFCAC601C6}"/>
              </a:ext>
            </a:extLst>
          </p:cNvPr>
          <p:cNvSpPr txBox="1"/>
          <p:nvPr/>
        </p:nvSpPr>
        <p:spPr>
          <a:xfrm>
            <a:off x="1477432" y="2071748"/>
            <a:ext cx="8504252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Portaria SPA/MP n° 300, de 23 de fevereiro de 2024 </a:t>
            </a:r>
          </a:p>
          <a:p>
            <a:pPr algn="just"/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Estabelece os requisitos e os procedimentos relativos ao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reconhecimento da capacidade operacional de entidades certificadoras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das plataformas de apostas e jogos online</a:t>
            </a:r>
            <a:r>
              <a:rPr 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que será reali</a:t>
            </a:r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zado exclusivamente pela área técnica competente da Secretaria de Prêmios e Apostas do Ministério d</a:t>
            </a:r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 Fazenda. </a:t>
            </a:r>
            <a:endParaRPr lang="pt-BR" sz="1038" dirty="0">
              <a:solidFill>
                <a:srgbClr val="000000"/>
              </a:solidFill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7C2BC2-35AE-4E27-5335-F925567217B8}"/>
              </a:ext>
            </a:extLst>
          </p:cNvPr>
          <p:cNvSpPr txBox="1"/>
          <p:nvPr/>
        </p:nvSpPr>
        <p:spPr>
          <a:xfrm>
            <a:off x="1453550" y="3642802"/>
            <a:ext cx="8514663" cy="9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Normativa SPA/MF nº 615, de 18 de abril de 2024 </a:t>
            </a:r>
          </a:p>
          <a:p>
            <a:pPr algn="just"/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 que os aportes e as retiradas de recursos financeiros pelos apostadores, bem como o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pagamento de prêmios pelos agentes operadores, deverão ser realizados exclusivamente por meio de transferência eletrônica </a:t>
            </a:r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entre uma conta cadastrada do apostador e a conta transacional do agente operador, ambas mantidas em instituições financeiras ou de pagamento autorizadas a funcionar pelo Banco Central do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58C4C2-6174-80B8-CBDF-C7F5C72BE0F5}"/>
              </a:ext>
            </a:extLst>
          </p:cNvPr>
          <p:cNvSpPr txBox="1"/>
          <p:nvPr/>
        </p:nvSpPr>
        <p:spPr>
          <a:xfrm>
            <a:off x="1467021" y="4646408"/>
            <a:ext cx="8514663" cy="108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solidFill>
                  <a:srgbClr val="000000"/>
                </a:solidFill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722, de 02 de maio de 2024 </a:t>
            </a:r>
          </a:p>
          <a:p>
            <a:pPr algn="just"/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 os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requisitos técnicos e de segurança dos sistemas de apostas,</a:t>
            </a:r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bem como de suas plataformas de apostas esportivas e de jogos online. Aqui, os agentes operadores das plataformas de apostas esportivas e de jogos on-line devem manter seus sistemas certificados por entidade certificadora reconhecida pela Secretaria de Prêmios e Apostas do Ministério da Fazenda. Além disso, permite que o sistema de apostas e seus respectivos dados estejam localizados fora do território nacional, desde que o país possua Acordo de Cooperação Jurídica Internacional com o Brasil, em matéria civil e penal conjuntamente.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F49DC1-03D2-E240-3ED0-5A0D49385BD4}"/>
              </a:ext>
            </a:extLst>
          </p:cNvPr>
          <p:cNvSpPr txBox="1"/>
          <p:nvPr/>
        </p:nvSpPr>
        <p:spPr>
          <a:xfrm>
            <a:off x="1484429" y="1535548"/>
            <a:ext cx="8479845" cy="443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FF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sz="1246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nº 11.907, de 30 de janeiro de 2024 </a:t>
            </a:r>
            <a:endParaRPr lang="pt-BR" sz="1246" b="0" dirty="0">
              <a:solidFill>
                <a:schemeClr val="tx1"/>
              </a:solidFill>
            </a:endParaRPr>
          </a:p>
          <a:p>
            <a:r>
              <a:rPr lang="en-US" altLang="pt-BR" sz="1038" u="sng" dirty="0" err="1">
                <a:solidFill>
                  <a:srgbClr val="FF552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Cria</a:t>
            </a:r>
            <a:r>
              <a:rPr lang="en-US" altLang="pt-BR" sz="1038" u="sng" dirty="0">
                <a:solidFill>
                  <a:srgbClr val="FF552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a </a:t>
            </a:r>
            <a:r>
              <a:rPr lang="pt-BR" sz="1038" u="sng" dirty="0">
                <a:solidFill>
                  <a:srgbClr val="FF552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Secretaria de Prêmios e Apostas</a:t>
            </a:r>
            <a:r>
              <a:rPr lang="pt-BR" sz="1038" b="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vinculada ao Ministério da Fazenda</a:t>
            </a:r>
            <a:r>
              <a:rPr lang="pt-BR" sz="1038" b="0" dirty="0">
                <a:solidFill>
                  <a:srgbClr val="00000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8045AD-FC27-AB18-09C7-8CA71CD8678F}"/>
              </a:ext>
            </a:extLst>
          </p:cNvPr>
          <p:cNvSpPr txBox="1"/>
          <p:nvPr/>
        </p:nvSpPr>
        <p:spPr>
          <a:xfrm>
            <a:off x="1477432" y="2921678"/>
            <a:ext cx="8455963" cy="603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Aparajita" panose="02020603050405020304" pitchFamily="18" charset="0"/>
              </a:rPr>
              <a:t>Portaria SPA/MF nº 561, de 08 de abril de 2024</a:t>
            </a:r>
          </a:p>
          <a:p>
            <a:pPr algn="just"/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n-US" altLang="pt-BR" sz="1038" b="1" u="sng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Agenda </a:t>
            </a:r>
            <a:r>
              <a:rPr lang="en-US" altLang="pt-BR" sz="1038" b="1" u="sng" dirty="0" err="1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Regulatória</a:t>
            </a:r>
            <a:r>
              <a:rPr lang="en-US" altLang="pt-BR" sz="1038" b="1" u="sng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2024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dispondo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iniciativas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correspondentes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à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publicação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portarias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as quais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foram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distribuídas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acordo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com a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sua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priorização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com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metas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até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pt-BR" sz="1038" dirty="0" err="1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julho</a:t>
            </a:r>
            <a:r>
              <a:rPr lang="en-US" altLang="pt-BR" sz="103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2024.</a:t>
            </a:r>
            <a:endParaRPr lang="pt-BR" sz="1038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8EF3DFC-C871-42CF-7F55-065C97C88DF9}"/>
              </a:ext>
            </a:extLst>
          </p:cNvPr>
          <p:cNvCxnSpPr>
            <a:cxnSpLocks/>
          </p:cNvCxnSpPr>
          <p:nvPr/>
        </p:nvCxnSpPr>
        <p:spPr>
          <a:xfrm>
            <a:off x="1069815" y="1578740"/>
            <a:ext cx="12203" cy="5057288"/>
          </a:xfrm>
          <a:prstGeom prst="straightConnector1">
            <a:avLst/>
          </a:prstGeom>
          <a:ln w="57150">
            <a:solidFill>
              <a:srgbClr val="FF552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476ABD6-8211-AE4A-26E4-EC93C5CBA3A1}"/>
              </a:ext>
            </a:extLst>
          </p:cNvPr>
          <p:cNvCxnSpPr>
            <a:cxnSpLocks/>
          </p:cNvCxnSpPr>
          <p:nvPr/>
        </p:nvCxnSpPr>
        <p:spPr>
          <a:xfrm flipH="1">
            <a:off x="1060641" y="1711981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74C6742-4ABF-5F96-1ADF-63E4C9A0BB10}"/>
              </a:ext>
            </a:extLst>
          </p:cNvPr>
          <p:cNvCxnSpPr>
            <a:cxnSpLocks/>
          </p:cNvCxnSpPr>
          <p:nvPr/>
        </p:nvCxnSpPr>
        <p:spPr>
          <a:xfrm flipH="1">
            <a:off x="1080314" y="2231160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2B620AF-A2D0-A498-0A58-4DB4B35D925E}"/>
              </a:ext>
            </a:extLst>
          </p:cNvPr>
          <p:cNvCxnSpPr>
            <a:cxnSpLocks/>
          </p:cNvCxnSpPr>
          <p:nvPr/>
        </p:nvCxnSpPr>
        <p:spPr>
          <a:xfrm flipH="1">
            <a:off x="1080314" y="3064612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F78A1F0-5F49-2565-D6CF-A69C5D5BB2A2}"/>
              </a:ext>
            </a:extLst>
          </p:cNvPr>
          <p:cNvCxnSpPr>
            <a:cxnSpLocks/>
          </p:cNvCxnSpPr>
          <p:nvPr/>
        </p:nvCxnSpPr>
        <p:spPr>
          <a:xfrm flipH="1">
            <a:off x="1098702" y="3812109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595C697-33A1-7F2D-A990-47714EDBD1E6}"/>
              </a:ext>
            </a:extLst>
          </p:cNvPr>
          <p:cNvCxnSpPr>
            <a:cxnSpLocks/>
          </p:cNvCxnSpPr>
          <p:nvPr/>
        </p:nvCxnSpPr>
        <p:spPr>
          <a:xfrm flipH="1">
            <a:off x="1069815" y="477340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E9D220-0E30-5A09-4FD6-38C048D4CCD6}"/>
              </a:ext>
            </a:extLst>
          </p:cNvPr>
          <p:cNvSpPr txBox="1"/>
          <p:nvPr/>
        </p:nvSpPr>
        <p:spPr>
          <a:xfrm>
            <a:off x="1468618" y="5817574"/>
            <a:ext cx="8504253" cy="795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827, de 21 de maio de 2024 </a:t>
            </a:r>
            <a:endParaRPr lang="pt-BR" sz="1246" dirty="0">
              <a:highlight>
                <a:srgbClr val="FFFFFF"/>
              </a:highlight>
              <a:latin typeface="Georgia" panose="02040502050405020303" pitchFamily="18" charset="0"/>
              <a:cs typeface="Segoe UI Semilight" panose="020B0402040204020203" pitchFamily="34" charset="0"/>
            </a:endParaRPr>
          </a:p>
          <a:p>
            <a:pPr algn="just"/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Regras, condições e abertura do </a:t>
            </a:r>
            <a:r>
              <a:rPr lang="pt-BR" sz="103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procedimento para requerimento da autorização para exploração das apostas de quota fixa </a:t>
            </a:r>
            <a:r>
              <a:rPr lang="pt-BR" sz="1038" dirty="0">
                <a:solidFill>
                  <a:srgbClr val="000000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em todo o território nacional.</a:t>
            </a:r>
          </a:p>
          <a:p>
            <a:pPr algn="just"/>
            <a:endParaRPr lang="pt-BR" sz="1246" dirty="0">
              <a:highlight>
                <a:srgbClr val="FFFFFF"/>
              </a:highlight>
              <a:latin typeface="Georgia" panose="02040502050405020303" pitchFamily="18" charset="0"/>
              <a:cs typeface="Segoe UI Semilight" panose="020B0402040204020203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25737A9-5325-D853-1A74-02208FBF3F6E}"/>
              </a:ext>
            </a:extLst>
          </p:cNvPr>
          <p:cNvCxnSpPr>
            <a:cxnSpLocks/>
          </p:cNvCxnSpPr>
          <p:nvPr/>
        </p:nvCxnSpPr>
        <p:spPr>
          <a:xfrm flipH="1">
            <a:off x="1080314" y="5966941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67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9354EF9-92D9-B3D0-7811-ABE4B8AF70A1}"/>
              </a:ext>
            </a:extLst>
          </p:cNvPr>
          <p:cNvSpPr txBox="1"/>
          <p:nvPr/>
        </p:nvSpPr>
        <p:spPr>
          <a:xfrm>
            <a:off x="454940" y="813087"/>
            <a:ext cx="6762231" cy="53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93"/>
              </a:spcAft>
            </a:pPr>
            <a:r>
              <a:rPr lang="pt-BR" sz="2700" b="1" dirty="0">
                <a:latin typeface="Georgia" panose="02040502050405020303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Panorama das normas no Brasil</a:t>
            </a:r>
            <a:endParaRPr lang="pt-BR" sz="27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LOGO-04.png" descr="LOGO-04.png">
            <a:extLst>
              <a:ext uri="{FF2B5EF4-FFF2-40B4-BE49-F238E27FC236}">
                <a16:creationId xmlns:a16="http://schemas.microsoft.com/office/drawing/2014/main" id="{7DFE3AE1-8CE9-098D-B6F7-451B1617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62267" y="6343542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Quadro 33">
            <a:extLst>
              <a:ext uri="{FF2B5EF4-FFF2-40B4-BE49-F238E27FC236}">
                <a16:creationId xmlns:a16="http://schemas.microsoft.com/office/drawing/2014/main" id="{52ECFDE6-01E7-AA80-0C9E-B5E4AFE32D2A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40DDE7-AC48-0BC6-6B09-07BFCAC601C6}"/>
              </a:ext>
            </a:extLst>
          </p:cNvPr>
          <p:cNvSpPr txBox="1"/>
          <p:nvPr/>
        </p:nvSpPr>
        <p:spPr>
          <a:xfrm>
            <a:off x="1477433" y="3043270"/>
            <a:ext cx="9179881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Portaria SPA/MF  nº 1.212, de 30 de julho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Estabelece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procedimentos para pagamento das destinações sociais </a:t>
            </a:r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previstas no § 1º-A do artigo 30 da Lei nº 13.756/2018, que foi alterado pela Lei 14.790/2023;</a:t>
            </a:r>
            <a:endParaRPr lang="pt-BR" sz="1108" dirty="0">
              <a:highlight>
                <a:srgbClr val="FFFFFF"/>
              </a:highligh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7C2BC2-35AE-4E27-5335-F925567217B8}"/>
              </a:ext>
            </a:extLst>
          </p:cNvPr>
          <p:cNvSpPr txBox="1"/>
          <p:nvPr/>
        </p:nvSpPr>
        <p:spPr>
          <a:xfrm>
            <a:off x="1467022" y="4517705"/>
            <a:ext cx="9179881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1.231, de 31 de julho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 regras e diretrizes para o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jogo responsável e para as ações de comunicação e marketing, e regulamenta os direitos e deveres de apostadores e de agentes operadores;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58C4C2-6174-80B8-CBDF-C7F5C72BE0F5}"/>
              </a:ext>
            </a:extLst>
          </p:cNvPr>
          <p:cNvSpPr txBox="1"/>
          <p:nvPr/>
        </p:nvSpPr>
        <p:spPr>
          <a:xfrm>
            <a:off x="1477433" y="5266513"/>
            <a:ext cx="9254763" cy="454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1.233, de 31 de julho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Regulamenta o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regime sancionador no âmbito da exploração comercial </a:t>
            </a:r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da modalidade lotérica de apostas de quota fixa.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411F4-CC78-DA20-76D0-AA9CCBA06F06}"/>
              </a:ext>
            </a:extLst>
          </p:cNvPr>
          <p:cNvSpPr txBox="1"/>
          <p:nvPr/>
        </p:nvSpPr>
        <p:spPr>
          <a:xfrm>
            <a:off x="1463963" y="1464727"/>
            <a:ext cx="926823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Aparajita" panose="02020603050405020304" pitchFamily="18" charset="0"/>
              </a:rPr>
              <a:t>Portaria SPA/MF nº 1.143, de 11 de julho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Dispõe sobre políticas,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procedimentos e controles internos de prevenção à lavagem de dinheiro</a:t>
            </a:r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, do financiamento do terrorismo e da proliferação de armas de destruição em massa (LD/FTP);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DF49DC1-03D2-E240-3ED0-5A0D49385BD4}"/>
              </a:ext>
            </a:extLst>
          </p:cNvPr>
          <p:cNvSpPr txBox="1"/>
          <p:nvPr/>
        </p:nvSpPr>
        <p:spPr>
          <a:xfrm>
            <a:off x="1477433" y="2240226"/>
            <a:ext cx="9244351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FF000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sz="1246" dirty="0">
                <a:solidFill>
                  <a:schemeClr val="tx1"/>
                </a:solidFill>
              </a:rPr>
              <a:t>Portaria SPA/MF nº 1.207, de 29 de julho de 2024</a:t>
            </a:r>
            <a:endParaRPr lang="pt-BR" sz="1246" b="0" dirty="0">
              <a:solidFill>
                <a:schemeClr val="tx1"/>
              </a:solidFill>
            </a:endParaRPr>
          </a:p>
          <a:p>
            <a:pPr algn="just"/>
            <a:r>
              <a:rPr lang="pt-BR" sz="1108" b="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Estabelece requisitos técnicos para </a:t>
            </a:r>
            <a:r>
              <a:rPr lang="pt-BR" sz="1108" dirty="0">
                <a:solidFill>
                  <a:srgbClr val="FF552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funcionamento e homologação dos jogos on-line e estúdios de jogos ao vivo, </a:t>
            </a:r>
            <a:r>
              <a:rPr lang="pt-BR" sz="1108" b="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um dos objetos de apostas da modalidade lotérica de aposta de quota fixa;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8045AD-FC27-AB18-09C7-8CA71CD8678F}"/>
              </a:ext>
            </a:extLst>
          </p:cNvPr>
          <p:cNvSpPr txBox="1"/>
          <p:nvPr/>
        </p:nvSpPr>
        <p:spPr>
          <a:xfrm>
            <a:off x="1463963" y="3781983"/>
            <a:ext cx="9244351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Aparajita" panose="02020603050405020304" pitchFamily="18" charset="0"/>
              </a:rPr>
              <a:t>Portaria SPA/MF nº 1.225, de 31 de julho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Regulamenta o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monitoramento e a fiscalização das atividades de exploração da modalidade lotérica </a:t>
            </a:r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de apostas de quota fixa e dos agentes operadores de apostas;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8EF3DFC-C871-42CF-7F55-065C97C88DF9}"/>
              </a:ext>
            </a:extLst>
          </p:cNvPr>
          <p:cNvCxnSpPr>
            <a:cxnSpLocks/>
          </p:cNvCxnSpPr>
          <p:nvPr/>
        </p:nvCxnSpPr>
        <p:spPr>
          <a:xfrm>
            <a:off x="1070408" y="1502148"/>
            <a:ext cx="12203" cy="5057288"/>
          </a:xfrm>
          <a:prstGeom prst="straightConnector1">
            <a:avLst/>
          </a:prstGeom>
          <a:ln w="57150">
            <a:solidFill>
              <a:srgbClr val="FF552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476ABD6-8211-AE4A-26E4-EC93C5CBA3A1}"/>
              </a:ext>
            </a:extLst>
          </p:cNvPr>
          <p:cNvCxnSpPr>
            <a:cxnSpLocks/>
          </p:cNvCxnSpPr>
          <p:nvPr/>
        </p:nvCxnSpPr>
        <p:spPr>
          <a:xfrm flipH="1">
            <a:off x="1057568" y="1610751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574C6742-4ABF-5F96-1ADF-63E4C9A0BB10}"/>
              </a:ext>
            </a:extLst>
          </p:cNvPr>
          <p:cNvCxnSpPr>
            <a:cxnSpLocks/>
          </p:cNvCxnSpPr>
          <p:nvPr/>
        </p:nvCxnSpPr>
        <p:spPr>
          <a:xfrm flipH="1">
            <a:off x="1077241" y="2390349"/>
            <a:ext cx="224308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2B620AF-A2D0-A498-0A58-4DB4B35D925E}"/>
              </a:ext>
            </a:extLst>
          </p:cNvPr>
          <p:cNvCxnSpPr>
            <a:cxnSpLocks/>
          </p:cNvCxnSpPr>
          <p:nvPr/>
        </p:nvCxnSpPr>
        <p:spPr>
          <a:xfrm flipH="1">
            <a:off x="1089888" y="3185478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F78A1F0-5F49-2565-D6CF-A69C5D5BB2A2}"/>
              </a:ext>
            </a:extLst>
          </p:cNvPr>
          <p:cNvCxnSpPr>
            <a:cxnSpLocks/>
          </p:cNvCxnSpPr>
          <p:nvPr/>
        </p:nvCxnSpPr>
        <p:spPr>
          <a:xfrm flipH="1">
            <a:off x="1086585" y="3943293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595C697-33A1-7F2D-A990-47714EDBD1E6}"/>
              </a:ext>
            </a:extLst>
          </p:cNvPr>
          <p:cNvCxnSpPr>
            <a:cxnSpLocks/>
          </p:cNvCxnSpPr>
          <p:nvPr/>
        </p:nvCxnSpPr>
        <p:spPr>
          <a:xfrm flipH="1">
            <a:off x="1073668" y="4643282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48551C7-53E6-9904-1546-C1AE1D296261}"/>
              </a:ext>
            </a:extLst>
          </p:cNvPr>
          <p:cNvCxnSpPr>
            <a:cxnSpLocks/>
          </p:cNvCxnSpPr>
          <p:nvPr/>
        </p:nvCxnSpPr>
        <p:spPr>
          <a:xfrm flipH="1">
            <a:off x="1082611" y="5424496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09A64675-B965-A3B6-4295-A314B733C9D2}"/>
              </a:ext>
            </a:extLst>
          </p:cNvPr>
          <p:cNvCxnSpPr>
            <a:cxnSpLocks/>
          </p:cNvCxnSpPr>
          <p:nvPr/>
        </p:nvCxnSpPr>
        <p:spPr>
          <a:xfrm flipH="1">
            <a:off x="1108011" y="5945196"/>
            <a:ext cx="242999" cy="0"/>
          </a:xfrm>
          <a:prstGeom prst="line">
            <a:avLst/>
          </a:prstGeom>
          <a:ln w="76200">
            <a:solidFill>
              <a:srgbClr val="FF552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518FE9-A684-99EA-53CA-7BBEC5D10757}"/>
              </a:ext>
            </a:extLst>
          </p:cNvPr>
          <p:cNvSpPr txBox="1"/>
          <p:nvPr/>
        </p:nvSpPr>
        <p:spPr>
          <a:xfrm>
            <a:off x="1453551" y="5814738"/>
            <a:ext cx="925476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46" b="1" dirty="0">
                <a:highlight>
                  <a:srgbClr val="FFFFFF"/>
                </a:highlight>
                <a:latin typeface="Georgia" panose="02040502050405020303" pitchFamily="18" charset="0"/>
                <a:cs typeface="Segoe UI Semilight" panose="020B0402040204020203" pitchFamily="34" charset="0"/>
              </a:rPr>
              <a:t>Portaria SPA/MF nº 1.475, de 16 de setembro de 2024</a:t>
            </a:r>
          </a:p>
          <a:p>
            <a:pPr algn="just"/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Estabelece as condições para que uma empresa possa participar do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período de transição da regulamentação da exploração</a:t>
            </a:r>
            <a:r>
              <a:rPr lang="pt-BR" sz="1108" dirty="0"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 de apostas de quota fixa e estabelece as regras para o </a:t>
            </a:r>
            <a:r>
              <a:rPr lang="pt-BR" sz="1108" b="1" dirty="0">
                <a:solidFill>
                  <a:srgbClr val="FF5527"/>
                </a:solidFill>
                <a:highlight>
                  <a:srgbClr val="FFFFFF"/>
                </a:highlight>
                <a:latin typeface="Segoe UI Semilight" panose="020B0402040204020203" pitchFamily="34" charset="0"/>
                <a:cs typeface="Segoe UI Semilight" panose="020B0402040204020203" pitchFamily="34" charset="0"/>
              </a:rPr>
              <a:t>cessamento das operações das empresas que não atenderem a essas condições.</a:t>
            </a:r>
          </a:p>
        </p:txBody>
      </p:sp>
    </p:spTree>
    <p:extLst>
      <p:ext uri="{BB962C8B-B14F-4D97-AF65-F5344CB8AC3E}">
        <p14:creationId xmlns:p14="http://schemas.microsoft.com/office/powerpoint/2010/main" val="560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7E371-35AF-57C0-EBA9-FF20494A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-04.png" descr="LOGO-04.png">
            <a:extLst>
              <a:ext uri="{FF2B5EF4-FFF2-40B4-BE49-F238E27FC236}">
                <a16:creationId xmlns:a16="http://schemas.microsoft.com/office/drawing/2014/main" id="{F1C108C3-F07F-916E-F5F1-C8131101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6663" t="90462" r="1941" b="2469"/>
          <a:stretch/>
        </p:blipFill>
        <p:spPr>
          <a:xfrm>
            <a:off x="10910272" y="6317383"/>
            <a:ext cx="1178542" cy="4108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9335550-3DFB-4449-62F4-075513B65BCE}"/>
              </a:ext>
            </a:extLst>
          </p:cNvPr>
          <p:cNvSpPr txBox="1"/>
          <p:nvPr/>
        </p:nvSpPr>
        <p:spPr>
          <a:xfrm>
            <a:off x="1129036" y="1346513"/>
            <a:ext cx="978123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b="1" u="sng" dirty="0">
                <a:solidFill>
                  <a:srgbClr val="FF552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 a criação da Secretaria de Prêmios e Apostas em janeiro de 2024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foram publicadas </a:t>
            </a:r>
            <a:r>
              <a:rPr lang="pt-BR" sz="1500" b="1" u="sng" dirty="0">
                <a:solidFill>
                  <a:srgbClr val="FF552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12 Portarias para a regulamentação do setor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cumprindo cronograma da 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Agenda Regulatória 2024 da SPA/MF.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Mais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pt-BR" sz="1500" b="1" i="0" u="sng" dirty="0">
                <a:solidFill>
                  <a:srgbClr val="FF552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260 </a:t>
            </a:r>
            <a:r>
              <a:rPr lang="pt-BR" sz="1500" b="1" i="0" u="sng" dirty="0" err="1">
                <a:solidFill>
                  <a:srgbClr val="FF552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Bets</a:t>
            </a:r>
            <a:r>
              <a:rPr lang="pt-BR" sz="1500" b="1" i="0" u="sng" dirty="0">
                <a:solidFill>
                  <a:srgbClr val="FF552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pediram autorização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por meio do </a:t>
            </a:r>
            <a:r>
              <a:rPr lang="pt-BR" sz="1500" b="1" i="0" u="sng" dirty="0">
                <a:solidFill>
                  <a:srgbClr val="FF552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de Apostas – </a:t>
            </a:r>
            <a:r>
              <a:rPr lang="pt-BR" sz="1500" b="1" u="sng" dirty="0">
                <a:solidFill>
                  <a:srgbClr val="FF552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SIGAP,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mas apenas </a:t>
            </a:r>
            <a:r>
              <a:rPr lang="pt-BR" sz="1500" i="0" u="sng" dirty="0">
                <a:solidFill>
                  <a:srgbClr val="FF5527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113 pedidos efetivados até 20/08/2024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e que poderão funcionar a partir de 01/01/2025, </a:t>
            </a:r>
            <a:r>
              <a:rPr lang="pt-BR" sz="1500" i="0" u="sng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se forem aprovadas para conseguir a outorga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pt-BR" sz="1500" i="0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SPA tem o compromisso de analisar, até o final do ano, os pedidos daquelas que solicitaram autorização até 20/08 (Portaria SPA/MF nº 827, maio de 2024).</a:t>
            </a:r>
          </a:p>
          <a:p>
            <a:pPr algn="just"/>
            <a:endParaRPr lang="pt-BR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b="1" i="0" u="sng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Mais de 2.000 sites de </a:t>
            </a:r>
            <a:r>
              <a:rPr lang="pt-BR" sz="1500" b="1" i="0" u="sng" dirty="0" err="1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Bets</a:t>
            </a:r>
            <a:r>
              <a:rPr lang="pt-BR" sz="1500" b="1" i="0" u="sng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que não demonstraram interesse em se adequar 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à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regulamentação até 30/09/2024 </a:t>
            </a:r>
            <a:r>
              <a:rPr lang="pt-BR" sz="1500" b="1" i="0" u="sng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foram bloqueados em outubro (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Portaria SPA/MF nº 1.475, setembro 2024).</a:t>
            </a:r>
          </a:p>
          <a:p>
            <a:pPr algn="just"/>
            <a:endParaRPr lang="pt-BR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Desde 01/10/2024, somente as empresas que já tiverem solicitado autorização junto ao MF podem continuar operando, tendo até 31/12/2024 para se ajustarem às novas regras (Portaria SPA/MF nº 1.475, setembro de 2024).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5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b="1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O prazo para pedir autorização acabou? </a:t>
            </a:r>
            <a:r>
              <a:rPr lang="pt-BR" sz="1500" b="1" i="0" u="sng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Não!</a:t>
            </a:r>
            <a:r>
              <a:rPr lang="pt-BR" sz="1500" i="0" dirty="0"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As empresas podem pedir autorização, mas  prazo de resposta da SPA será de 150 dias</a:t>
            </a:r>
            <a:r>
              <a:rPr lang="pt-BR" sz="1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partir do pedido (Portaria SPA/MF nº 827, maio de 2024)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500" dirty="0">
              <a:solidFill>
                <a:srgbClr val="16293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rgbClr val="16293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Apenas cinco Estados (Paraná, Maranhão, Rio de Janeiro, Minas Gerais e Paraíba) autorizaram pessoas jurídicas a explorar apostas de quota fixa, no âmbito de seus territórios.</a:t>
            </a:r>
            <a:endParaRPr lang="pt-BR" sz="15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/>
            <a:endParaRPr lang="pt-BR" sz="15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0107DD-65DF-F5FB-2F32-4C9AC9205D7C}"/>
              </a:ext>
            </a:extLst>
          </p:cNvPr>
          <p:cNvSpPr txBox="1"/>
          <p:nvPr/>
        </p:nvSpPr>
        <p:spPr>
          <a:xfrm>
            <a:off x="713868" y="815662"/>
            <a:ext cx="3071551" cy="53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93"/>
              </a:spcAft>
            </a:pPr>
            <a:r>
              <a:rPr lang="pt-BR" sz="2700" b="1" dirty="0">
                <a:latin typeface="Georgia" panose="02040502050405020303" pitchFamily="18" charset="0"/>
                <a:ea typeface="Calibri" panose="020F0502020204030204" pitchFamily="34" charset="0"/>
                <a:cs typeface="Aparajita" panose="02020603050405020304" pitchFamily="18" charset="0"/>
              </a:rPr>
              <a:t>Onde estamos</a:t>
            </a:r>
            <a:endParaRPr lang="pt-BR" sz="27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Quadro 4">
            <a:extLst>
              <a:ext uri="{FF2B5EF4-FFF2-40B4-BE49-F238E27FC236}">
                <a16:creationId xmlns:a16="http://schemas.microsoft.com/office/drawing/2014/main" id="{605E75CB-05DE-1367-DE0A-4B3DE604B305}"/>
              </a:ext>
            </a:extLst>
          </p:cNvPr>
          <p:cNvSpPr/>
          <p:nvPr/>
        </p:nvSpPr>
        <p:spPr>
          <a:xfrm>
            <a:off x="540000" y="900000"/>
            <a:ext cx="347736" cy="362177"/>
          </a:xfrm>
          <a:prstGeom prst="frame">
            <a:avLst/>
          </a:prstGeom>
          <a:solidFill>
            <a:srgbClr val="FF5527"/>
          </a:solidFill>
          <a:ln w="57150">
            <a:solidFill>
              <a:srgbClr val="FF55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59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6924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4.xml>��< ? x m l   v e r s i o n = " 1 . 0 "   e n c o d i n g = " u t f - 1 6 " ? >  
 < p r o p e r t i e s   x m l n s = " h t t p : / / w w w . i m a n a g e . c o m / w o r k / x m l s c h e m a " >  
     < d o c u m e n t i d > S O U T O C O R R E A ! 2 0 0 2 1 5 4 . 1 < / d o c u m e n t i d >  
     < s e n d e r i d > G A B R I E L L A . S A L V I O < / s e n d e r i d >  
     < s e n d e r e m a i l > G A B R I E L L A . S A L V I O @ S O U T O C O R R E A . C O M . B R < / s e n d e r e m a i l >  
     < l a s t m o d i f i e d > 2 0 2 4 - 1 0 - 3 0 T 2 0 : 0 5 : 5 5 . 0 0 0 0 0 0 0 - 0 3 : 0 0 < / l a s t m o d i f i e d >  
     < d a t a b a s e > S O U T O C O R R E A 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5EE27230ABD04F96A8E0711ABC4DDA" ma:contentTypeVersion="16" ma:contentTypeDescription="Crie um novo documento." ma:contentTypeScope="" ma:versionID="b3cad2a006df971112948d9e47e625ca">
  <xsd:schema xmlns:xsd="http://www.w3.org/2001/XMLSchema" xmlns:xs="http://www.w3.org/2001/XMLSchema" xmlns:p="http://schemas.microsoft.com/office/2006/metadata/properties" xmlns:ns2="c45a7c66-a5bc-4ea2-b624-2537857ca69e" xmlns:ns3="885a3da7-9d91-47f5-a5ac-b92b2b619efd" targetNamespace="http://schemas.microsoft.com/office/2006/metadata/properties" ma:root="true" ma:fieldsID="4f8773eb698a7e09fa48b7a3e47ab54d" ns2:_="" ns3:_="">
    <xsd:import namespace="c45a7c66-a5bc-4ea2-b624-2537857ca69e"/>
    <xsd:import namespace="885a3da7-9d91-47f5-a5ac-b92b2b619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a7c66-a5bc-4ea2-b624-2537857ca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d94446b-8c8c-45fe-a292-4c17fe21a0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a3da7-9d91-47f5-a5ac-b92b2b619e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Coluna Global de Taxonomia" ma:hidden="true" ma:list="{e7435a2e-4bc4-423d-bed2-b3a871a723ef}" ma:internalName="TaxCatchAll" ma:showField="CatchAllData" ma:web="885a3da7-9d91-47f5-a5ac-b92b2b619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5a3da7-9d91-47f5-a5ac-b92b2b619efd">
      <UserInfo>
        <DisplayName>Marketing Souto Correa</DisplayName>
        <AccountId>756</AccountId>
        <AccountType/>
      </UserInfo>
    </SharedWithUsers>
    <TaxCatchAll xmlns="885a3da7-9d91-47f5-a5ac-b92b2b619efd" xsi:nil="true"/>
    <lcf76f155ced4ddcb4097134ff3c332f xmlns="c45a7c66-a5bc-4ea2-b624-2537857ca6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2FF4BB-2CDD-416D-89BF-9C4184BFA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a7c66-a5bc-4ea2-b624-2537857ca69e"/>
    <ds:schemaRef ds:uri="885a3da7-9d91-47f5-a5ac-b92b2b619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46475D-63B2-44E3-BEB4-9DCFCC06D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49C9A-3C85-4243-B827-98B1E864EDB3}">
  <ds:schemaRefs>
    <ds:schemaRef ds:uri="http://schemas.microsoft.com/office/infopath/2007/PartnerControls"/>
    <ds:schemaRef ds:uri="http://schemas.microsoft.com/office/2006/documentManagement/types"/>
    <ds:schemaRef ds:uri="885a3da7-9d91-47f5-a5ac-b92b2b619efd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45a7c66-a5bc-4ea2-b624-2537857ca69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3212</Words>
  <Application>Microsoft Office PowerPoint</Application>
  <PresentationFormat>Widescreen</PresentationFormat>
  <Paragraphs>174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Avenir Book</vt:lpstr>
      <vt:lpstr>Avenir Heavy</vt:lpstr>
      <vt:lpstr>Avenir Next LT Pro</vt:lpstr>
      <vt:lpstr>Calibri</vt:lpstr>
      <vt:lpstr>Calibri Light</vt:lpstr>
      <vt:lpstr>Georgia</vt:lpstr>
      <vt:lpstr>Segoe UI Semilight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ariane webber oliveira</dc:creator>
  <cp:lastModifiedBy>Gabriella de Salvio | Souto Correa</cp:lastModifiedBy>
  <cp:revision>14</cp:revision>
  <cp:lastPrinted>2024-10-29T16:47:04Z</cp:lastPrinted>
  <dcterms:created xsi:type="dcterms:W3CDTF">2021-05-11T20:07:27Z</dcterms:created>
  <dcterms:modified xsi:type="dcterms:W3CDTF">2024-10-30T23:05:55Z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0x010100DC5EE27230ABD04F96A8E0711ABC4DDA</vt:lpwstr>
  </property>
</Properties>
</file>